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Lst>
  <p:sldSz cx="9144000" cy="5143500" type="screen16x9"/>
  <p:notesSz cx="6858000" cy="9144000"/>
  <p:embeddedFontLst>
    <p:embeddedFont>
      <p:font typeface="Advent Pro SemiBold" panose="020B0604020202020204" charset="0"/>
      <p:regular r:id="rId42"/>
      <p:bold r:id="rId43"/>
    </p:embeddedFont>
    <p:embeddedFont>
      <p:font typeface="Fira Sans Condensed Medium" panose="020B0603050000020004" pitchFamily="34" charset="0"/>
      <p:regular r:id="rId44"/>
      <p:bold r:id="rId45"/>
      <p:italic r:id="rId46"/>
      <p:boldItalic r:id="rId47"/>
    </p:embeddedFont>
    <p:embeddedFont>
      <p:font typeface="Fira Sans Extra Condensed Medium" panose="020B0604020202020204" charset="0"/>
      <p:regular r:id="rId48"/>
      <p:bold r:id="rId49"/>
      <p:italic r:id="rId50"/>
      <p:boldItalic r:id="rId51"/>
    </p:embeddedFont>
    <p:embeddedFont>
      <p:font typeface="Livvic Light" pitchFamily="2" charset="0"/>
      <p:regular r:id="rId52"/>
      <p:italic r:id="rId53"/>
    </p:embeddedFont>
    <p:embeddedFont>
      <p:font typeface="Maven Pro" panose="020B0604020202020204" charset="0"/>
      <p:regular r:id="rId54"/>
      <p:bold r:id="rId55"/>
    </p:embeddedFont>
    <p:embeddedFont>
      <p:font typeface="Nunito Light" pitchFamily="2" charset="0"/>
      <p:regular r:id="rId56"/>
      <p:italic r:id="rId57"/>
    </p:embeddedFont>
    <p:embeddedFont>
      <p:font typeface="Share Tech" panose="020B0604020202020204"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6c52a2e8d8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prof, we are Brian, Ernest and Meng Hong from Lab Group SC4, and today we will be presenting our mini project on video games sales prediction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2080e20d8c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2080e20d8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For exploratory data analysis, we begin by looking at the spread of the data. </a:t>
            </a:r>
            <a:r>
              <a:rPr lang="en"/>
              <a:t>This graph shows the distribution of games by each publisher. (we chose to narrow down to the top 20 publishers as there are too many publishers included in the dataset. The publisher with the most games at that time was ‘Electronic Arts’.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2080e20d8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2080e20d8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next graph shows how many games lie in each of the genres, with ‘Action’ being the most popular genre.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2080e20d8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2080e20d8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next graph shows how many games have been released by all platforms, with ‘PS2’ and DS having the most number of games at that time.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24484eb249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24484eb24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graph shows the number of games released each year from 1995 to 2016, with the period from 2005 to 2007 having the most number of games released.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2080e20d8c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2080e20d8c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decided to see if there were any clear relation between variables through the plotting of boxplots. This first graph shows Global_Sales against Critic Score. There seems to be a positive correlation between Critic Score and Global Sales, as seen from the rising trend shown above.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21d53ce1a2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21d53ce1a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graph plots Global Sales against User Score. There seems to be a slight positive correlation between User Score and Global Sales, with the User Score 2.6 being an outlier with the highest median.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23bb7d4aa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23bb7d4aa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graph shows Global_Sales against Publishers, with Nintendo having the highest maximum.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23bb7d4aa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23bb7d4a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graph shows Global_Sales against Platforms, with Wii having the highest maximum.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23bb7d4aa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23bb7d4aa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graph shows Global_Sales against Genre, where Racing has the highest maximum.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23bb7d4aa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23bb7d4aa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graph shows Global_Sales against Year of Release, where the games released before the year 2001 generally did not achieve Global Sales of more than 10 million/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c4305b01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first talk about the motivation behind our project. Here are some statistics regarding the video games industry. As of 2021, there are over 2 billion gamers across the world, which is 26% of the world’s population. In terms of revenue, the gaming industry generated $155 billion, and is projected to grow to more than $260 billion by 2025. As such, companies will be looking to enter and be involved in the video games industry. The main target that video game developers and retailers will have is to increase their sales.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23bb7d4aa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23bb7d4a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graph shows Global_Sales against Rating, with Rating E having the most number of data points.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70d13569c7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Now, we will moving onto the main portion of the project, which is Machine Learning.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21d53ce1a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21d53ce1a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9F9F9"/>
                </a:highlight>
              </a:rPr>
              <a:t>In order for us to do regression analysis on categorical variables, we had to convert the categorical variables to one-hot values, which is done here. </a:t>
            </a:r>
            <a:endParaRPr>
              <a:solidFill>
                <a:schemeClr val="dk1"/>
              </a:solidFill>
              <a:highlight>
                <a:srgbClr val="F9F9F9"/>
              </a:highlight>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24db048557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24db048557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24db048557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24db04855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24db048557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24db04855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24db048557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24db048557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24db048557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24db04855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24db048557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24db04855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24fd75200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24fd75200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2080e20d8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2080e20d8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that, we now come to our problem definition, which is to determine how different variables affect the Global Sales of a video game.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23bb7d4aa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23bb7d4aa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c52a2e8d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c52a2e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24430bd269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24430bd26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424795db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424795db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24430bd2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24430bd2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23bb7d4aa2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23bb7d4aa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23bb7d4aa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123bb7d4aa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248660138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24866013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24430bd26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24430bd26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24db0485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24db0485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2080e20d8c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2080e20d8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dataset that we are using is the Video Games Sales as of 22 Dec 2016, which can be found on Kaggle via this link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2471cc5ea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2471cc5ea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3ed13a0a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f3ed13a0a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carried on with further EDA, we found two issues with our dataset, namely the presence of NaN values and a massive outlier. </a:t>
            </a:r>
            <a:r>
              <a:rPr lang="en">
                <a:solidFill>
                  <a:schemeClr val="dk1"/>
                </a:solidFill>
              </a:rPr>
              <a:t>The first issue with the dataset was the presence of NaN values in different columns of data. We decided to clean the dataset by removing the rows of data that contained these NaN values.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251fe4e7e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251fe4e7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carried on with further EDA, we found two issues with our dataset, namely the presence of NaN values and a massive outlier. </a:t>
            </a:r>
            <a:r>
              <a:rPr lang="en">
                <a:solidFill>
                  <a:schemeClr val="dk1"/>
                </a:solidFill>
              </a:rPr>
              <a:t>The first issue with the dataset was the presence of NaN values in different columns of data. We decided to clean the dataset by removing the rows of data that contained these NaN values.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2080e20d8c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2080e20d8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issue that we found was the presence of a very big outlier, as shown in the boxplot above, which belonged to the data for ‘Wii Sports’. We felt that this data would greatly affect the model between the variables and Global Sales, so we removed this particular outlier. The code used is shown below.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2080e20d8c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2080e20d8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cleaning the dataset, we are left with 5124 data points, which is still sufficient for analysis.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sidtwr/videogames-sales-dataset?select=Video_Games_Sales_as_at_22_Dec_2016.csv"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subTitle" idx="1"/>
          </p:nvPr>
        </p:nvSpPr>
        <p:spPr>
          <a:xfrm>
            <a:off x="3056400" y="3611450"/>
            <a:ext cx="3031200" cy="10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Done by:</a:t>
            </a:r>
            <a:endParaRPr sz="1400"/>
          </a:p>
          <a:p>
            <a:pPr marL="0" lvl="0" indent="0" algn="l" rtl="0">
              <a:spcBef>
                <a:spcPts val="0"/>
              </a:spcBef>
              <a:spcAft>
                <a:spcPts val="0"/>
              </a:spcAft>
              <a:buNone/>
            </a:pPr>
            <a:r>
              <a:rPr lang="en" sz="1400"/>
              <a:t>Brian Lua (U2122033E)</a:t>
            </a:r>
            <a:endParaRPr sz="1400"/>
          </a:p>
          <a:p>
            <a:pPr marL="0" lvl="0" indent="0" algn="l" rtl="0">
              <a:spcBef>
                <a:spcPts val="0"/>
              </a:spcBef>
              <a:spcAft>
                <a:spcPts val="0"/>
              </a:spcAft>
              <a:buNone/>
            </a:pPr>
            <a:r>
              <a:rPr lang="en" sz="1400"/>
              <a:t>Lee Yen Foong Ernest (U2122511A)</a:t>
            </a:r>
            <a:endParaRPr sz="1400"/>
          </a:p>
          <a:p>
            <a:pPr marL="0" lvl="0" indent="0" algn="l" rtl="0">
              <a:spcBef>
                <a:spcPts val="0"/>
              </a:spcBef>
              <a:spcAft>
                <a:spcPts val="0"/>
              </a:spcAft>
              <a:buNone/>
            </a:pPr>
            <a:r>
              <a:rPr lang="en" sz="1400"/>
              <a:t>Tan Meng Hong (U2121366D)</a:t>
            </a:r>
            <a:endParaRPr sz="1400"/>
          </a:p>
        </p:txBody>
      </p:sp>
      <p:sp>
        <p:nvSpPr>
          <p:cNvPr id="431" name="Google Shape;431;p23"/>
          <p:cNvSpPr txBox="1">
            <a:spLocks noGrp="1"/>
          </p:cNvSpPr>
          <p:nvPr>
            <p:ph type="ctrTitle"/>
          </p:nvPr>
        </p:nvSpPr>
        <p:spPr>
          <a:xfrm>
            <a:off x="1616925" y="835603"/>
            <a:ext cx="6020700" cy="251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solidFill>
                  <a:schemeClr val="accent2"/>
                </a:solidFill>
              </a:rPr>
              <a:t>SC1015</a:t>
            </a:r>
            <a:r>
              <a:rPr lang="en" sz="5000"/>
              <a:t> Mini Project:</a:t>
            </a:r>
            <a:endParaRPr sz="5000"/>
          </a:p>
          <a:p>
            <a:pPr marL="0" lvl="0" indent="0" algn="ctr" rtl="0">
              <a:spcBef>
                <a:spcPts val="0"/>
              </a:spcBef>
              <a:spcAft>
                <a:spcPts val="0"/>
              </a:spcAft>
              <a:buNone/>
            </a:pPr>
            <a:r>
              <a:rPr lang="en" sz="5000"/>
              <a:t>Video Game </a:t>
            </a:r>
            <a:r>
              <a:rPr lang="en" sz="5000">
                <a:solidFill>
                  <a:schemeClr val="accent2"/>
                </a:solidFill>
              </a:rPr>
              <a:t>Sales</a:t>
            </a:r>
            <a:r>
              <a:rPr lang="en" sz="5000"/>
              <a:t> Prediction</a:t>
            </a:r>
            <a:endParaRPr sz="5000"/>
          </a:p>
        </p:txBody>
      </p:sp>
      <p:sp>
        <p:nvSpPr>
          <p:cNvPr id="432" name="Google Shape;432;p23"/>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23"/>
          <p:cNvGrpSpPr/>
          <p:nvPr/>
        </p:nvGrpSpPr>
        <p:grpSpPr>
          <a:xfrm>
            <a:off x="6232314" y="3696331"/>
            <a:ext cx="121434" cy="1073147"/>
            <a:chOff x="6232314" y="3696331"/>
            <a:chExt cx="121434" cy="1073147"/>
          </a:xfrm>
        </p:grpSpPr>
        <p:sp>
          <p:nvSpPr>
            <p:cNvPr id="438" name="Google Shape;438;p23"/>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2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23"/>
          <p:cNvGrpSpPr/>
          <p:nvPr/>
        </p:nvGrpSpPr>
        <p:grpSpPr>
          <a:xfrm>
            <a:off x="1608717" y="1280046"/>
            <a:ext cx="199237" cy="2828935"/>
            <a:chOff x="1608717" y="1280046"/>
            <a:chExt cx="199237" cy="2828935"/>
          </a:xfrm>
        </p:grpSpPr>
        <p:sp>
          <p:nvSpPr>
            <p:cNvPr id="442" name="Google Shape;442;p23"/>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23"/>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23"/>
          <p:cNvGrpSpPr/>
          <p:nvPr/>
        </p:nvGrpSpPr>
        <p:grpSpPr>
          <a:xfrm>
            <a:off x="8008096" y="2108910"/>
            <a:ext cx="199001" cy="2139769"/>
            <a:chOff x="8008096" y="2108910"/>
            <a:chExt cx="199001" cy="2139769"/>
          </a:xfrm>
        </p:grpSpPr>
        <p:sp>
          <p:nvSpPr>
            <p:cNvPr id="448" name="Google Shape;448;p2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2"/>
          <p:cNvSpPr txBox="1">
            <a:spLocks noGrp="1"/>
          </p:cNvSpPr>
          <p:nvPr>
            <p:ph type="ctrTitle"/>
          </p:nvPr>
        </p:nvSpPr>
        <p:spPr>
          <a:xfrm>
            <a:off x="542625" y="183075"/>
            <a:ext cx="3154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Publisher</a:t>
            </a:r>
            <a:endParaRPr/>
          </a:p>
        </p:txBody>
      </p:sp>
      <p:pic>
        <p:nvPicPr>
          <p:cNvPr id="525" name="Google Shape;525;p32"/>
          <p:cNvPicPr preferRelativeResize="0"/>
          <p:nvPr/>
        </p:nvPicPr>
        <p:blipFill>
          <a:blip r:embed="rId3">
            <a:alphaModFix/>
          </a:blip>
          <a:stretch>
            <a:fillRect/>
          </a:stretch>
        </p:blipFill>
        <p:spPr>
          <a:xfrm>
            <a:off x="618827" y="662750"/>
            <a:ext cx="6071900" cy="3898851"/>
          </a:xfrm>
          <a:prstGeom prst="rect">
            <a:avLst/>
          </a:prstGeom>
          <a:noFill/>
          <a:ln>
            <a:noFill/>
          </a:ln>
        </p:spPr>
      </p:pic>
      <p:sp>
        <p:nvSpPr>
          <p:cNvPr id="526" name="Google Shape;526;p32"/>
          <p:cNvSpPr txBox="1">
            <a:spLocks noGrp="1"/>
          </p:cNvSpPr>
          <p:nvPr>
            <p:ph type="ctrTitle"/>
          </p:nvPr>
        </p:nvSpPr>
        <p:spPr>
          <a:xfrm>
            <a:off x="3773675" y="2589600"/>
            <a:ext cx="2387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sz="2500">
              <a:solidFill>
                <a:schemeClr val="dk2"/>
              </a:solidFill>
              <a:latin typeface="Maven Pro"/>
              <a:ea typeface="Maven Pro"/>
              <a:cs typeface="Maven Pro"/>
              <a:sym typeface="Maven Pro"/>
            </a:endParaRPr>
          </a:p>
          <a:p>
            <a:pPr marL="0" lvl="0" indent="0" algn="ctr" rtl="0">
              <a:spcBef>
                <a:spcPts val="0"/>
              </a:spcBef>
              <a:spcAft>
                <a:spcPts val="0"/>
              </a:spcAft>
              <a:buNone/>
            </a:pPr>
            <a:r>
              <a:rPr lang="en" sz="2500">
                <a:solidFill>
                  <a:schemeClr val="dk2"/>
                </a:solidFill>
                <a:latin typeface="Maven Pro"/>
                <a:ea typeface="Maven Pro"/>
                <a:cs typeface="Maven Pro"/>
                <a:sym typeface="Maven Pro"/>
              </a:rPr>
              <a:t>583 Publishers</a:t>
            </a:r>
            <a:endParaRPr sz="2500">
              <a:solidFill>
                <a:schemeClr val="dk2"/>
              </a:solidFill>
              <a:latin typeface="Maven Pro"/>
              <a:ea typeface="Maven Pro"/>
              <a:cs typeface="Maven Pro"/>
              <a:sym typeface="Maven Pro"/>
            </a:endParaRPr>
          </a:p>
        </p:txBody>
      </p:sp>
      <p:cxnSp>
        <p:nvCxnSpPr>
          <p:cNvPr id="527" name="Google Shape;527;p32"/>
          <p:cNvCxnSpPr>
            <a:stCxn id="526" idx="2"/>
          </p:cNvCxnSpPr>
          <p:nvPr/>
        </p:nvCxnSpPr>
        <p:spPr>
          <a:xfrm>
            <a:off x="4967225" y="3167400"/>
            <a:ext cx="6900" cy="391800"/>
          </a:xfrm>
          <a:prstGeom prst="straightConnector1">
            <a:avLst/>
          </a:prstGeom>
          <a:noFill/>
          <a:ln w="38100" cap="flat" cmpd="sng">
            <a:solidFill>
              <a:schemeClr val="dk2"/>
            </a:solidFill>
            <a:prstDash val="solid"/>
            <a:round/>
            <a:headEnd type="none" w="med" len="med"/>
            <a:tailEnd type="triangle" w="med" len="med"/>
          </a:ln>
        </p:spPr>
      </p:cxnSp>
      <p:sp>
        <p:nvSpPr>
          <p:cNvPr id="528" name="Google Shape;528;p32"/>
          <p:cNvSpPr txBox="1">
            <a:spLocks noGrp="1"/>
          </p:cNvSpPr>
          <p:nvPr>
            <p:ph type="ctrTitle"/>
          </p:nvPr>
        </p:nvSpPr>
        <p:spPr>
          <a:xfrm>
            <a:off x="3871625" y="3648000"/>
            <a:ext cx="2191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dk2"/>
                </a:solidFill>
                <a:latin typeface="Maven Pro"/>
                <a:ea typeface="Maven Pro"/>
                <a:cs typeface="Maven Pro"/>
                <a:sym typeface="Maven Pro"/>
              </a:rPr>
              <a:t>20 Publishers</a:t>
            </a:r>
            <a:endParaRPr sz="2500">
              <a:solidFill>
                <a:schemeClr val="dk2"/>
              </a:solidFill>
              <a:latin typeface="Maven Pro"/>
              <a:ea typeface="Maven Pro"/>
              <a:cs typeface="Maven Pro"/>
              <a:sym typeface="Maven Pro"/>
            </a:endParaRPr>
          </a:p>
        </p:txBody>
      </p:sp>
      <p:sp>
        <p:nvSpPr>
          <p:cNvPr id="529" name="Google Shape;529;p32"/>
          <p:cNvSpPr txBox="1"/>
          <p:nvPr/>
        </p:nvSpPr>
        <p:spPr>
          <a:xfrm>
            <a:off x="825925" y="4587800"/>
            <a:ext cx="5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EDA</a:t>
            </a:r>
            <a:endParaRPr>
              <a:solidFill>
                <a:schemeClr val="lt1"/>
              </a:solidFill>
              <a:latin typeface="Share Tech"/>
              <a:ea typeface="Share Tech"/>
              <a:cs typeface="Share Tech"/>
              <a:sym typeface="Share Tech"/>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3"/>
          <p:cNvSpPr txBox="1">
            <a:spLocks noGrp="1"/>
          </p:cNvSpPr>
          <p:nvPr>
            <p:ph type="ctrTitle"/>
          </p:nvPr>
        </p:nvSpPr>
        <p:spPr>
          <a:xfrm>
            <a:off x="542625" y="2592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Genre</a:t>
            </a:r>
            <a:endParaRPr/>
          </a:p>
        </p:txBody>
      </p:sp>
      <p:pic>
        <p:nvPicPr>
          <p:cNvPr id="535" name="Google Shape;535;p33"/>
          <p:cNvPicPr preferRelativeResize="0"/>
          <p:nvPr/>
        </p:nvPicPr>
        <p:blipFill>
          <a:blip r:embed="rId3">
            <a:alphaModFix/>
          </a:blip>
          <a:stretch>
            <a:fillRect/>
          </a:stretch>
        </p:blipFill>
        <p:spPr>
          <a:xfrm>
            <a:off x="612050" y="760875"/>
            <a:ext cx="7919896" cy="3849226"/>
          </a:xfrm>
          <a:prstGeom prst="rect">
            <a:avLst/>
          </a:prstGeom>
          <a:noFill/>
          <a:ln>
            <a:noFill/>
          </a:ln>
        </p:spPr>
      </p:pic>
      <p:sp>
        <p:nvSpPr>
          <p:cNvPr id="536" name="Google Shape;536;p33"/>
          <p:cNvSpPr txBox="1"/>
          <p:nvPr/>
        </p:nvSpPr>
        <p:spPr>
          <a:xfrm>
            <a:off x="4457700" y="2474550"/>
            <a:ext cx="3363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Maven Pro"/>
                <a:ea typeface="Maven Pro"/>
                <a:cs typeface="Maven Pro"/>
                <a:sym typeface="Maven Pro"/>
              </a:rPr>
              <a:t>Action games are significantly more with 1330 games</a:t>
            </a:r>
            <a:endParaRPr sz="1600">
              <a:latin typeface="Maven Pro"/>
              <a:ea typeface="Maven Pro"/>
              <a:cs typeface="Maven Pro"/>
              <a:sym typeface="Maven Pro"/>
            </a:endParaRPr>
          </a:p>
        </p:txBody>
      </p:sp>
      <p:sp>
        <p:nvSpPr>
          <p:cNvPr id="537" name="Google Shape;537;p33"/>
          <p:cNvSpPr txBox="1"/>
          <p:nvPr/>
        </p:nvSpPr>
        <p:spPr>
          <a:xfrm>
            <a:off x="825925" y="4587800"/>
            <a:ext cx="5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EDA</a:t>
            </a:r>
            <a:endParaRPr>
              <a:solidFill>
                <a:schemeClr val="lt1"/>
              </a:solidFill>
              <a:latin typeface="Share Tech"/>
              <a:ea typeface="Share Tech"/>
              <a:cs typeface="Share Tech"/>
              <a:sym typeface="Share Tech"/>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4"/>
          <p:cNvSpPr txBox="1">
            <a:spLocks noGrp="1"/>
          </p:cNvSpPr>
          <p:nvPr>
            <p:ph type="ctrTitle"/>
          </p:nvPr>
        </p:nvSpPr>
        <p:spPr>
          <a:xfrm>
            <a:off x="466425" y="2592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Platform Analysis</a:t>
            </a:r>
            <a:endParaRPr/>
          </a:p>
        </p:txBody>
      </p:sp>
      <p:pic>
        <p:nvPicPr>
          <p:cNvPr id="543" name="Google Shape;543;p34"/>
          <p:cNvPicPr preferRelativeResize="0"/>
          <p:nvPr/>
        </p:nvPicPr>
        <p:blipFill>
          <a:blip r:embed="rId3">
            <a:alphaModFix/>
          </a:blip>
          <a:stretch>
            <a:fillRect/>
          </a:stretch>
        </p:blipFill>
        <p:spPr>
          <a:xfrm>
            <a:off x="574850" y="760875"/>
            <a:ext cx="7312074" cy="3656050"/>
          </a:xfrm>
          <a:prstGeom prst="rect">
            <a:avLst/>
          </a:prstGeom>
          <a:noFill/>
          <a:ln>
            <a:noFill/>
          </a:ln>
        </p:spPr>
      </p:pic>
      <p:sp>
        <p:nvSpPr>
          <p:cNvPr id="544" name="Google Shape;544;p34"/>
          <p:cNvSpPr txBox="1"/>
          <p:nvPr/>
        </p:nvSpPr>
        <p:spPr>
          <a:xfrm>
            <a:off x="825925" y="4587800"/>
            <a:ext cx="5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EDA</a:t>
            </a:r>
            <a:endParaRPr>
              <a:solidFill>
                <a:schemeClr val="lt1"/>
              </a:solidFill>
              <a:latin typeface="Share Tech"/>
              <a:ea typeface="Share Tech"/>
              <a:cs typeface="Share Tech"/>
              <a:sym typeface="Share Tech"/>
            </a:endParaRPr>
          </a:p>
        </p:txBody>
      </p:sp>
      <p:sp>
        <p:nvSpPr>
          <p:cNvPr id="545" name="Google Shape;545;p34"/>
          <p:cNvSpPr txBox="1"/>
          <p:nvPr/>
        </p:nvSpPr>
        <p:spPr>
          <a:xfrm>
            <a:off x="5509275" y="2451700"/>
            <a:ext cx="3363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Maven Pro"/>
                <a:ea typeface="Maven Pro"/>
                <a:cs typeface="Maven Pro"/>
                <a:sym typeface="Maven Pro"/>
              </a:rPr>
              <a:t>PS2</a:t>
            </a:r>
            <a:endParaRPr sz="2400">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5"/>
          <p:cNvSpPr txBox="1">
            <a:spLocks noGrp="1"/>
          </p:cNvSpPr>
          <p:nvPr>
            <p:ph type="ctrTitle"/>
          </p:nvPr>
        </p:nvSpPr>
        <p:spPr>
          <a:xfrm>
            <a:off x="466425" y="1830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Game Year of Release</a:t>
            </a:r>
            <a:endParaRPr/>
          </a:p>
        </p:txBody>
      </p:sp>
      <p:pic>
        <p:nvPicPr>
          <p:cNvPr id="551" name="Google Shape;551;p35"/>
          <p:cNvPicPr preferRelativeResize="0"/>
          <p:nvPr/>
        </p:nvPicPr>
        <p:blipFill>
          <a:blip r:embed="rId3">
            <a:alphaModFix/>
          </a:blip>
          <a:stretch>
            <a:fillRect/>
          </a:stretch>
        </p:blipFill>
        <p:spPr>
          <a:xfrm>
            <a:off x="542625" y="684673"/>
            <a:ext cx="8048374" cy="3957374"/>
          </a:xfrm>
          <a:prstGeom prst="rect">
            <a:avLst/>
          </a:prstGeom>
          <a:noFill/>
          <a:ln>
            <a:noFill/>
          </a:ln>
        </p:spPr>
      </p:pic>
      <p:sp>
        <p:nvSpPr>
          <p:cNvPr id="552" name="Google Shape;552;p35"/>
          <p:cNvSpPr/>
          <p:nvPr/>
        </p:nvSpPr>
        <p:spPr>
          <a:xfrm>
            <a:off x="4543600" y="760875"/>
            <a:ext cx="971700" cy="3660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txBox="1"/>
          <p:nvPr/>
        </p:nvSpPr>
        <p:spPr>
          <a:xfrm>
            <a:off x="825925" y="4587800"/>
            <a:ext cx="5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EDA</a:t>
            </a:r>
            <a:endParaRPr>
              <a:solidFill>
                <a:schemeClr val="lt1"/>
              </a:solidFill>
              <a:latin typeface="Share Tech"/>
              <a:ea typeface="Share Tech"/>
              <a:cs typeface="Share Tech"/>
              <a:sym typeface="Share Tech"/>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6"/>
          <p:cNvSpPr txBox="1">
            <a:spLocks noGrp="1"/>
          </p:cNvSpPr>
          <p:nvPr>
            <p:ph type="ctrTitle"/>
          </p:nvPr>
        </p:nvSpPr>
        <p:spPr>
          <a:xfrm>
            <a:off x="618825" y="2592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Global Sales against Critic Scores</a:t>
            </a:r>
            <a:endParaRPr/>
          </a:p>
        </p:txBody>
      </p:sp>
      <p:sp>
        <p:nvSpPr>
          <p:cNvPr id="559" name="Google Shape;559;p36"/>
          <p:cNvSpPr txBox="1"/>
          <p:nvPr/>
        </p:nvSpPr>
        <p:spPr>
          <a:xfrm>
            <a:off x="6799675" y="1742875"/>
            <a:ext cx="2058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Maven Pro"/>
                <a:ea typeface="Maven Pro"/>
                <a:cs typeface="Maven Pro"/>
                <a:sym typeface="Maven Pro"/>
              </a:rPr>
              <a:t>Generally </a:t>
            </a:r>
            <a:r>
              <a:rPr lang="en" sz="1800">
                <a:solidFill>
                  <a:schemeClr val="accent4"/>
                </a:solidFill>
                <a:latin typeface="Maven Pro"/>
                <a:ea typeface="Maven Pro"/>
                <a:cs typeface="Maven Pro"/>
                <a:sym typeface="Maven Pro"/>
              </a:rPr>
              <a:t>Global Sales</a:t>
            </a:r>
            <a:r>
              <a:rPr lang="en" sz="1800">
                <a:solidFill>
                  <a:schemeClr val="lt1"/>
                </a:solidFill>
                <a:latin typeface="Maven Pro"/>
                <a:ea typeface="Maven Pro"/>
                <a:cs typeface="Maven Pro"/>
                <a:sym typeface="Maven Pro"/>
              </a:rPr>
              <a:t> increases when </a:t>
            </a:r>
            <a:r>
              <a:rPr lang="en" sz="1800">
                <a:solidFill>
                  <a:schemeClr val="accent2"/>
                </a:solidFill>
                <a:latin typeface="Maven Pro"/>
                <a:ea typeface="Maven Pro"/>
                <a:cs typeface="Maven Pro"/>
                <a:sym typeface="Maven Pro"/>
              </a:rPr>
              <a:t>Critic Score</a:t>
            </a:r>
            <a:r>
              <a:rPr lang="en" sz="1800">
                <a:solidFill>
                  <a:schemeClr val="lt1"/>
                </a:solidFill>
                <a:latin typeface="Maven Pro"/>
                <a:ea typeface="Maven Pro"/>
                <a:cs typeface="Maven Pro"/>
                <a:sym typeface="Maven Pro"/>
              </a:rPr>
              <a:t> is better</a:t>
            </a:r>
            <a:endParaRPr sz="1800">
              <a:solidFill>
                <a:schemeClr val="lt1"/>
              </a:solidFill>
              <a:latin typeface="Maven Pro"/>
              <a:ea typeface="Maven Pro"/>
              <a:cs typeface="Maven Pro"/>
              <a:sym typeface="Maven Pro"/>
            </a:endParaRPr>
          </a:p>
        </p:txBody>
      </p:sp>
      <p:pic>
        <p:nvPicPr>
          <p:cNvPr id="560" name="Google Shape;560;p36"/>
          <p:cNvPicPr preferRelativeResize="0"/>
          <p:nvPr/>
        </p:nvPicPr>
        <p:blipFill>
          <a:blip r:embed="rId3">
            <a:alphaModFix/>
          </a:blip>
          <a:stretch>
            <a:fillRect/>
          </a:stretch>
        </p:blipFill>
        <p:spPr>
          <a:xfrm>
            <a:off x="618825" y="760875"/>
            <a:ext cx="5985250" cy="3886524"/>
          </a:xfrm>
          <a:prstGeom prst="rect">
            <a:avLst/>
          </a:prstGeom>
          <a:noFill/>
          <a:ln>
            <a:noFill/>
          </a:ln>
        </p:spPr>
      </p:pic>
      <p:sp>
        <p:nvSpPr>
          <p:cNvPr id="561" name="Google Shape;561;p36"/>
          <p:cNvSpPr txBox="1"/>
          <p:nvPr/>
        </p:nvSpPr>
        <p:spPr>
          <a:xfrm>
            <a:off x="825925" y="4587800"/>
            <a:ext cx="5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EDA</a:t>
            </a:r>
            <a:endParaRPr>
              <a:solidFill>
                <a:schemeClr val="lt1"/>
              </a:solidFill>
              <a:latin typeface="Share Tech"/>
              <a:ea typeface="Share Tech"/>
              <a:cs typeface="Share Tech"/>
              <a:sym typeface="Share Tec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7"/>
          <p:cNvSpPr txBox="1">
            <a:spLocks noGrp="1"/>
          </p:cNvSpPr>
          <p:nvPr>
            <p:ph type="ctrTitle"/>
          </p:nvPr>
        </p:nvSpPr>
        <p:spPr>
          <a:xfrm>
            <a:off x="618825" y="183075"/>
            <a:ext cx="6268200" cy="5778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t>Global Sales against User Score</a:t>
            </a:r>
            <a:endParaRPr/>
          </a:p>
        </p:txBody>
      </p:sp>
      <p:pic>
        <p:nvPicPr>
          <p:cNvPr id="567" name="Google Shape;567;p37"/>
          <p:cNvPicPr preferRelativeResize="0"/>
          <p:nvPr/>
        </p:nvPicPr>
        <p:blipFill>
          <a:blip r:embed="rId3">
            <a:alphaModFix/>
          </a:blip>
          <a:stretch>
            <a:fillRect/>
          </a:stretch>
        </p:blipFill>
        <p:spPr>
          <a:xfrm>
            <a:off x="618825" y="684675"/>
            <a:ext cx="6021175" cy="3909850"/>
          </a:xfrm>
          <a:prstGeom prst="rect">
            <a:avLst/>
          </a:prstGeom>
          <a:noFill/>
          <a:ln>
            <a:noFill/>
          </a:ln>
        </p:spPr>
      </p:pic>
      <p:sp>
        <p:nvSpPr>
          <p:cNvPr id="568" name="Google Shape;568;p37"/>
          <p:cNvSpPr txBox="1"/>
          <p:nvPr/>
        </p:nvSpPr>
        <p:spPr>
          <a:xfrm>
            <a:off x="825925" y="4587800"/>
            <a:ext cx="5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EDA</a:t>
            </a:r>
            <a:endParaRPr>
              <a:solidFill>
                <a:schemeClr val="lt1"/>
              </a:solidFill>
              <a:latin typeface="Share Tech"/>
              <a:ea typeface="Share Tech"/>
              <a:cs typeface="Share Tech"/>
              <a:sym typeface="Share Tech"/>
            </a:endParaRPr>
          </a:p>
        </p:txBody>
      </p:sp>
      <p:sp>
        <p:nvSpPr>
          <p:cNvPr id="569" name="Google Shape;569;p37"/>
          <p:cNvSpPr txBox="1"/>
          <p:nvPr/>
        </p:nvSpPr>
        <p:spPr>
          <a:xfrm>
            <a:off x="6799675" y="1742875"/>
            <a:ext cx="2058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Maven Pro"/>
                <a:ea typeface="Maven Pro"/>
                <a:cs typeface="Maven Pro"/>
                <a:sym typeface="Maven Pro"/>
              </a:rPr>
              <a:t>No obvious relation between </a:t>
            </a:r>
            <a:r>
              <a:rPr lang="en" sz="1800">
                <a:solidFill>
                  <a:schemeClr val="accent4"/>
                </a:solidFill>
                <a:latin typeface="Maven Pro"/>
                <a:ea typeface="Maven Pro"/>
                <a:cs typeface="Maven Pro"/>
                <a:sym typeface="Maven Pro"/>
              </a:rPr>
              <a:t>Global Sales</a:t>
            </a:r>
            <a:r>
              <a:rPr lang="en" sz="1800">
                <a:solidFill>
                  <a:schemeClr val="lt1"/>
                </a:solidFill>
                <a:latin typeface="Maven Pro"/>
                <a:ea typeface="Maven Pro"/>
                <a:cs typeface="Maven Pro"/>
                <a:sym typeface="Maven Pro"/>
              </a:rPr>
              <a:t> and </a:t>
            </a:r>
            <a:r>
              <a:rPr lang="en" sz="1800">
                <a:solidFill>
                  <a:schemeClr val="accent2"/>
                </a:solidFill>
                <a:latin typeface="Maven Pro"/>
                <a:ea typeface="Maven Pro"/>
                <a:cs typeface="Maven Pro"/>
                <a:sym typeface="Maven Pro"/>
              </a:rPr>
              <a:t>User Score</a:t>
            </a:r>
            <a:endParaRPr sz="1800">
              <a:solidFill>
                <a:schemeClr val="lt1"/>
              </a:solidFill>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8"/>
          <p:cNvSpPr txBox="1">
            <a:spLocks noGrp="1"/>
          </p:cNvSpPr>
          <p:nvPr>
            <p:ph type="ctrTitle"/>
          </p:nvPr>
        </p:nvSpPr>
        <p:spPr>
          <a:xfrm>
            <a:off x="618825" y="4116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Global Sales against Publishers</a:t>
            </a:r>
            <a:endParaRPr/>
          </a:p>
        </p:txBody>
      </p:sp>
      <p:pic>
        <p:nvPicPr>
          <p:cNvPr id="575" name="Google Shape;575;p38"/>
          <p:cNvPicPr preferRelativeResize="0"/>
          <p:nvPr/>
        </p:nvPicPr>
        <p:blipFill>
          <a:blip r:embed="rId3">
            <a:alphaModFix/>
          </a:blip>
          <a:stretch>
            <a:fillRect/>
          </a:stretch>
        </p:blipFill>
        <p:spPr>
          <a:xfrm>
            <a:off x="152400" y="1141875"/>
            <a:ext cx="8839204" cy="3249961"/>
          </a:xfrm>
          <a:prstGeom prst="rect">
            <a:avLst/>
          </a:prstGeom>
          <a:noFill/>
          <a:ln>
            <a:noFill/>
          </a:ln>
        </p:spPr>
      </p:pic>
      <p:sp>
        <p:nvSpPr>
          <p:cNvPr id="576" name="Google Shape;576;p38"/>
          <p:cNvSpPr txBox="1"/>
          <p:nvPr/>
        </p:nvSpPr>
        <p:spPr>
          <a:xfrm>
            <a:off x="825925" y="4587800"/>
            <a:ext cx="5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EDA</a:t>
            </a:r>
            <a:endParaRPr>
              <a:solidFill>
                <a:schemeClr val="lt1"/>
              </a:solidFill>
              <a:latin typeface="Share Tech"/>
              <a:ea typeface="Share Tech"/>
              <a:cs typeface="Share Tech"/>
              <a:sym typeface="Share Tech"/>
            </a:endParaRPr>
          </a:p>
        </p:txBody>
      </p:sp>
      <p:sp>
        <p:nvSpPr>
          <p:cNvPr id="577" name="Google Shape;577;p38"/>
          <p:cNvSpPr txBox="1"/>
          <p:nvPr/>
        </p:nvSpPr>
        <p:spPr>
          <a:xfrm>
            <a:off x="5421475" y="2489800"/>
            <a:ext cx="3363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Maven Pro"/>
                <a:ea typeface="Maven Pro"/>
                <a:cs typeface="Maven Pro"/>
                <a:sym typeface="Maven Pro"/>
              </a:rPr>
              <a:t>Nintendo</a:t>
            </a:r>
            <a:endParaRPr sz="2400">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39"/>
          <p:cNvSpPr txBox="1">
            <a:spLocks noGrp="1"/>
          </p:cNvSpPr>
          <p:nvPr>
            <p:ph type="ctrTitle"/>
          </p:nvPr>
        </p:nvSpPr>
        <p:spPr>
          <a:xfrm>
            <a:off x="542625" y="2592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Global Sales against Platforms</a:t>
            </a:r>
            <a:endParaRPr/>
          </a:p>
        </p:txBody>
      </p:sp>
      <p:pic>
        <p:nvPicPr>
          <p:cNvPr id="583" name="Google Shape;583;p39"/>
          <p:cNvPicPr preferRelativeResize="0"/>
          <p:nvPr/>
        </p:nvPicPr>
        <p:blipFill>
          <a:blip r:embed="rId3">
            <a:alphaModFix/>
          </a:blip>
          <a:stretch>
            <a:fillRect/>
          </a:stretch>
        </p:blipFill>
        <p:spPr>
          <a:xfrm>
            <a:off x="555450" y="760875"/>
            <a:ext cx="5962250" cy="3886525"/>
          </a:xfrm>
          <a:prstGeom prst="rect">
            <a:avLst/>
          </a:prstGeom>
          <a:noFill/>
          <a:ln>
            <a:noFill/>
          </a:ln>
        </p:spPr>
      </p:pic>
      <p:pic>
        <p:nvPicPr>
          <p:cNvPr id="584" name="Google Shape;584;p39"/>
          <p:cNvPicPr preferRelativeResize="0"/>
          <p:nvPr/>
        </p:nvPicPr>
        <p:blipFill>
          <a:blip r:embed="rId4">
            <a:alphaModFix/>
          </a:blip>
          <a:stretch>
            <a:fillRect/>
          </a:stretch>
        </p:blipFill>
        <p:spPr>
          <a:xfrm>
            <a:off x="2018750" y="1264225"/>
            <a:ext cx="6648450" cy="704850"/>
          </a:xfrm>
          <a:prstGeom prst="rect">
            <a:avLst/>
          </a:prstGeom>
          <a:noFill/>
          <a:ln w="38100" cap="flat" cmpd="sng">
            <a:solidFill>
              <a:srgbClr val="00FF00"/>
            </a:solidFill>
            <a:prstDash val="solid"/>
            <a:round/>
            <a:headEnd type="none" w="sm" len="sm"/>
            <a:tailEnd type="none" w="sm" len="sm"/>
          </a:ln>
        </p:spPr>
      </p:pic>
      <p:sp>
        <p:nvSpPr>
          <p:cNvPr id="585" name="Google Shape;585;p39"/>
          <p:cNvSpPr txBox="1"/>
          <p:nvPr/>
        </p:nvSpPr>
        <p:spPr>
          <a:xfrm>
            <a:off x="825925" y="4587800"/>
            <a:ext cx="5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EDA</a:t>
            </a:r>
            <a:endParaRPr>
              <a:solidFill>
                <a:schemeClr val="lt1"/>
              </a:solidFill>
              <a:latin typeface="Share Tech"/>
              <a:ea typeface="Share Tech"/>
              <a:cs typeface="Share Tech"/>
              <a:sym typeface="Share Tec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0"/>
          <p:cNvSpPr txBox="1">
            <a:spLocks noGrp="1"/>
          </p:cNvSpPr>
          <p:nvPr>
            <p:ph type="ctrTitle"/>
          </p:nvPr>
        </p:nvSpPr>
        <p:spPr>
          <a:xfrm>
            <a:off x="542625" y="2592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Global Sales against Genre</a:t>
            </a:r>
            <a:endParaRPr/>
          </a:p>
        </p:txBody>
      </p:sp>
      <p:pic>
        <p:nvPicPr>
          <p:cNvPr id="591" name="Google Shape;591;p40"/>
          <p:cNvPicPr preferRelativeResize="0"/>
          <p:nvPr/>
        </p:nvPicPr>
        <p:blipFill>
          <a:blip r:embed="rId3">
            <a:alphaModFix/>
          </a:blip>
          <a:stretch>
            <a:fillRect/>
          </a:stretch>
        </p:blipFill>
        <p:spPr>
          <a:xfrm>
            <a:off x="618825" y="760875"/>
            <a:ext cx="5902301" cy="3905200"/>
          </a:xfrm>
          <a:prstGeom prst="rect">
            <a:avLst/>
          </a:prstGeom>
          <a:noFill/>
          <a:ln>
            <a:noFill/>
          </a:ln>
        </p:spPr>
      </p:pic>
      <p:sp>
        <p:nvSpPr>
          <p:cNvPr id="592" name="Google Shape;592;p40"/>
          <p:cNvSpPr txBox="1"/>
          <p:nvPr/>
        </p:nvSpPr>
        <p:spPr>
          <a:xfrm>
            <a:off x="825925" y="4587800"/>
            <a:ext cx="5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EDA</a:t>
            </a:r>
            <a:endParaRPr>
              <a:solidFill>
                <a:schemeClr val="lt1"/>
              </a:solidFill>
              <a:latin typeface="Share Tech"/>
              <a:ea typeface="Share Tech"/>
              <a:cs typeface="Share Tech"/>
              <a:sym typeface="Share Tech"/>
            </a:endParaRPr>
          </a:p>
        </p:txBody>
      </p:sp>
      <p:pic>
        <p:nvPicPr>
          <p:cNvPr id="593" name="Google Shape;593;p40"/>
          <p:cNvPicPr preferRelativeResize="0"/>
          <p:nvPr/>
        </p:nvPicPr>
        <p:blipFill>
          <a:blip r:embed="rId4">
            <a:alphaModFix/>
          </a:blip>
          <a:stretch>
            <a:fillRect/>
          </a:stretch>
        </p:blipFill>
        <p:spPr>
          <a:xfrm>
            <a:off x="6810825" y="2099325"/>
            <a:ext cx="2241400" cy="1228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1"/>
          <p:cNvSpPr txBox="1">
            <a:spLocks noGrp="1"/>
          </p:cNvSpPr>
          <p:nvPr>
            <p:ph type="ctrTitle"/>
          </p:nvPr>
        </p:nvSpPr>
        <p:spPr>
          <a:xfrm>
            <a:off x="542625" y="2592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Global Sales against Year of Release</a:t>
            </a:r>
            <a:endParaRPr/>
          </a:p>
        </p:txBody>
      </p:sp>
      <p:pic>
        <p:nvPicPr>
          <p:cNvPr id="599" name="Google Shape;599;p41"/>
          <p:cNvPicPr preferRelativeResize="0"/>
          <p:nvPr/>
        </p:nvPicPr>
        <p:blipFill>
          <a:blip r:embed="rId3">
            <a:alphaModFix/>
          </a:blip>
          <a:stretch>
            <a:fillRect/>
          </a:stretch>
        </p:blipFill>
        <p:spPr>
          <a:xfrm>
            <a:off x="618825" y="794750"/>
            <a:ext cx="6192000" cy="3615705"/>
          </a:xfrm>
          <a:prstGeom prst="rect">
            <a:avLst/>
          </a:prstGeom>
          <a:noFill/>
          <a:ln>
            <a:noFill/>
          </a:ln>
        </p:spPr>
      </p:pic>
      <p:sp>
        <p:nvSpPr>
          <p:cNvPr id="600" name="Google Shape;600;p41"/>
          <p:cNvSpPr txBox="1"/>
          <p:nvPr/>
        </p:nvSpPr>
        <p:spPr>
          <a:xfrm>
            <a:off x="825925" y="4587800"/>
            <a:ext cx="5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EDA</a:t>
            </a:r>
            <a:endParaRPr>
              <a:solidFill>
                <a:schemeClr val="lt1"/>
              </a:solidFill>
              <a:latin typeface="Share Tech"/>
              <a:ea typeface="Share Tech"/>
              <a:cs typeface="Share Tech"/>
              <a:sym typeface="Share Tech"/>
            </a:endParaRPr>
          </a:p>
        </p:txBody>
      </p:sp>
      <p:pic>
        <p:nvPicPr>
          <p:cNvPr id="601" name="Google Shape;601;p41"/>
          <p:cNvPicPr preferRelativeResize="0"/>
          <p:nvPr/>
        </p:nvPicPr>
        <p:blipFill>
          <a:blip r:embed="rId4">
            <a:alphaModFix/>
          </a:blip>
          <a:stretch>
            <a:fillRect/>
          </a:stretch>
        </p:blipFill>
        <p:spPr>
          <a:xfrm>
            <a:off x="7175173" y="1232023"/>
            <a:ext cx="1765525" cy="1765550"/>
          </a:xfrm>
          <a:prstGeom prst="rect">
            <a:avLst/>
          </a:prstGeom>
          <a:noFill/>
          <a:ln>
            <a:noFill/>
          </a:ln>
        </p:spPr>
      </p:pic>
      <p:pic>
        <p:nvPicPr>
          <p:cNvPr id="602" name="Google Shape;602;p41"/>
          <p:cNvPicPr preferRelativeResize="0"/>
          <p:nvPr/>
        </p:nvPicPr>
        <p:blipFill>
          <a:blip r:embed="rId5">
            <a:alphaModFix/>
          </a:blip>
          <a:stretch>
            <a:fillRect/>
          </a:stretch>
        </p:blipFill>
        <p:spPr>
          <a:xfrm>
            <a:off x="7143450" y="3300900"/>
            <a:ext cx="1828975" cy="672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Motivation</a:t>
            </a:r>
            <a:endParaRPr/>
          </a:p>
        </p:txBody>
      </p:sp>
      <p:sp>
        <p:nvSpPr>
          <p:cNvPr id="455" name="Google Shape;455;p24"/>
          <p:cNvSpPr txBox="1">
            <a:spLocks noGrp="1"/>
          </p:cNvSpPr>
          <p:nvPr>
            <p:ph type="body" idx="1"/>
          </p:nvPr>
        </p:nvSpPr>
        <p:spPr>
          <a:xfrm>
            <a:off x="596100" y="1050750"/>
            <a:ext cx="6150000" cy="16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As of 2021, there are over </a:t>
            </a:r>
            <a:r>
              <a:rPr lang="en" sz="2000" b="1">
                <a:solidFill>
                  <a:schemeClr val="accent2"/>
                </a:solidFill>
              </a:rPr>
              <a:t>two billion</a:t>
            </a:r>
            <a:r>
              <a:rPr lang="en" sz="2000" b="1"/>
              <a:t> </a:t>
            </a:r>
            <a:r>
              <a:rPr lang="en" sz="2000"/>
              <a:t>gamers across the world, which is 26% of the world’s population</a:t>
            </a:r>
            <a:endParaRPr sz="2000"/>
          </a:p>
        </p:txBody>
      </p:sp>
      <p:sp>
        <p:nvSpPr>
          <p:cNvPr id="456" name="Google Shape;456;p24"/>
          <p:cNvSpPr txBox="1"/>
          <p:nvPr/>
        </p:nvSpPr>
        <p:spPr>
          <a:xfrm>
            <a:off x="596100" y="2377725"/>
            <a:ext cx="43737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2000">
                <a:solidFill>
                  <a:schemeClr val="lt1"/>
                </a:solidFill>
                <a:latin typeface="Maven Pro"/>
                <a:ea typeface="Maven Pro"/>
                <a:cs typeface="Maven Pro"/>
                <a:sym typeface="Maven Pro"/>
              </a:rPr>
              <a:t>In 2020, the gaming industry generated </a:t>
            </a:r>
            <a:r>
              <a:rPr lang="en" sz="2000" b="1">
                <a:solidFill>
                  <a:schemeClr val="accent2"/>
                </a:solidFill>
                <a:latin typeface="Maven Pro"/>
                <a:ea typeface="Maven Pro"/>
                <a:cs typeface="Maven Pro"/>
                <a:sym typeface="Maven Pro"/>
              </a:rPr>
              <a:t>$155 billion</a:t>
            </a:r>
            <a:r>
              <a:rPr lang="en" sz="2000">
                <a:solidFill>
                  <a:schemeClr val="lt1"/>
                </a:solidFill>
                <a:latin typeface="Maven Pro"/>
                <a:ea typeface="Maven Pro"/>
                <a:cs typeface="Maven Pro"/>
                <a:sym typeface="Maven Pro"/>
              </a:rPr>
              <a:t> in revenue, which is predicted to grow to more than </a:t>
            </a:r>
            <a:r>
              <a:rPr lang="en" sz="2000" b="1">
                <a:solidFill>
                  <a:schemeClr val="accent2"/>
                </a:solidFill>
                <a:latin typeface="Maven Pro"/>
                <a:ea typeface="Maven Pro"/>
                <a:cs typeface="Maven Pro"/>
                <a:sym typeface="Maven Pro"/>
              </a:rPr>
              <a:t>$260 billion</a:t>
            </a:r>
            <a:r>
              <a:rPr lang="en" sz="2000">
                <a:solidFill>
                  <a:schemeClr val="lt1"/>
                </a:solidFill>
                <a:latin typeface="Maven Pro"/>
                <a:ea typeface="Maven Pro"/>
                <a:cs typeface="Maven Pro"/>
                <a:sym typeface="Maven Pro"/>
              </a:rPr>
              <a:t> by 2025</a:t>
            </a:r>
            <a:endParaRPr sz="2000">
              <a:latin typeface="Maven Pro"/>
              <a:ea typeface="Maven Pro"/>
              <a:cs typeface="Maven Pro"/>
              <a:sym typeface="Maven Pro"/>
            </a:endParaRPr>
          </a:p>
        </p:txBody>
      </p:sp>
      <p:pic>
        <p:nvPicPr>
          <p:cNvPr id="457" name="Google Shape;457;p24"/>
          <p:cNvPicPr preferRelativeResize="0"/>
          <p:nvPr/>
        </p:nvPicPr>
        <p:blipFill>
          <a:blip r:embed="rId3">
            <a:alphaModFix/>
          </a:blip>
          <a:stretch>
            <a:fillRect/>
          </a:stretch>
        </p:blipFill>
        <p:spPr>
          <a:xfrm>
            <a:off x="5724650" y="2065200"/>
            <a:ext cx="2727000" cy="2727000"/>
          </a:xfrm>
          <a:prstGeom prst="rect">
            <a:avLst/>
          </a:prstGeom>
          <a:noFill/>
          <a:ln w="114300" cap="flat" cmpd="sng">
            <a:solidFill>
              <a:srgbClr val="FFFF00"/>
            </a:solidFill>
            <a:prstDash val="solid"/>
            <a:round/>
            <a:headEnd type="none" w="sm" len="sm"/>
            <a:tailEnd type="none" w="sm" len="sm"/>
          </a:ln>
        </p:spPr>
      </p:pic>
      <p:sp>
        <p:nvSpPr>
          <p:cNvPr id="458" name="Google Shape;458;p24"/>
          <p:cNvSpPr txBox="1"/>
          <p:nvPr/>
        </p:nvSpPr>
        <p:spPr>
          <a:xfrm>
            <a:off x="902125" y="4587800"/>
            <a:ext cx="8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Intro</a:t>
            </a:r>
            <a:endParaRPr>
              <a:solidFill>
                <a:schemeClr val="lt1"/>
              </a:solidFill>
              <a:latin typeface="Share Tech"/>
              <a:ea typeface="Share Tech"/>
              <a:cs typeface="Share Tech"/>
              <a:sym typeface="Share Tec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2"/>
          <p:cNvSpPr txBox="1">
            <a:spLocks noGrp="1"/>
          </p:cNvSpPr>
          <p:nvPr>
            <p:ph type="ctrTitle"/>
          </p:nvPr>
        </p:nvSpPr>
        <p:spPr>
          <a:xfrm>
            <a:off x="618825" y="4116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Global Sales against Ratings</a:t>
            </a:r>
            <a:endParaRPr/>
          </a:p>
        </p:txBody>
      </p:sp>
      <p:pic>
        <p:nvPicPr>
          <p:cNvPr id="608" name="Google Shape;608;p42"/>
          <p:cNvPicPr preferRelativeResize="0"/>
          <p:nvPr/>
        </p:nvPicPr>
        <p:blipFill>
          <a:blip r:embed="rId3">
            <a:alphaModFix/>
          </a:blip>
          <a:stretch>
            <a:fillRect/>
          </a:stretch>
        </p:blipFill>
        <p:spPr>
          <a:xfrm>
            <a:off x="618825" y="989475"/>
            <a:ext cx="5632774" cy="3662124"/>
          </a:xfrm>
          <a:prstGeom prst="rect">
            <a:avLst/>
          </a:prstGeom>
          <a:noFill/>
          <a:ln>
            <a:noFill/>
          </a:ln>
        </p:spPr>
      </p:pic>
      <p:sp>
        <p:nvSpPr>
          <p:cNvPr id="609" name="Google Shape;609;p42"/>
          <p:cNvSpPr txBox="1"/>
          <p:nvPr/>
        </p:nvSpPr>
        <p:spPr>
          <a:xfrm>
            <a:off x="825925" y="4593275"/>
            <a:ext cx="54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EDA</a:t>
            </a:r>
            <a:endParaRPr>
              <a:solidFill>
                <a:schemeClr val="lt1"/>
              </a:solidFill>
              <a:latin typeface="Share Tech"/>
              <a:ea typeface="Share Tech"/>
              <a:cs typeface="Share Tech"/>
              <a:sym typeface="Share Tech"/>
            </a:endParaRPr>
          </a:p>
        </p:txBody>
      </p:sp>
      <p:pic>
        <p:nvPicPr>
          <p:cNvPr id="610" name="Google Shape;610;p42"/>
          <p:cNvPicPr preferRelativeResize="0"/>
          <p:nvPr/>
        </p:nvPicPr>
        <p:blipFill>
          <a:blip r:embed="rId4">
            <a:alphaModFix/>
          </a:blip>
          <a:stretch>
            <a:fillRect/>
          </a:stretch>
        </p:blipFill>
        <p:spPr>
          <a:xfrm>
            <a:off x="6887025" y="1673972"/>
            <a:ext cx="1512150" cy="2293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3"/>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a:t>
            </a:r>
            <a:r>
              <a:rPr lang="en">
                <a:solidFill>
                  <a:schemeClr val="accent3"/>
                </a:solidFill>
              </a:rPr>
              <a:t>Learning</a:t>
            </a:r>
            <a:endParaRPr>
              <a:solidFill>
                <a:schemeClr val="accent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4"/>
          <p:cNvSpPr txBox="1">
            <a:spLocks noGrp="1"/>
          </p:cNvSpPr>
          <p:nvPr>
            <p:ph type="ctrTitle"/>
          </p:nvPr>
        </p:nvSpPr>
        <p:spPr>
          <a:xfrm>
            <a:off x="551325" y="411675"/>
            <a:ext cx="8012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Changing categorical variables to one-hot values </a:t>
            </a:r>
            <a:endParaRPr/>
          </a:p>
        </p:txBody>
      </p:sp>
      <p:pic>
        <p:nvPicPr>
          <p:cNvPr id="621" name="Google Shape;621;p44"/>
          <p:cNvPicPr preferRelativeResize="0"/>
          <p:nvPr/>
        </p:nvPicPr>
        <p:blipFill>
          <a:blip r:embed="rId3">
            <a:alphaModFix/>
          </a:blip>
          <a:stretch>
            <a:fillRect/>
          </a:stretch>
        </p:blipFill>
        <p:spPr>
          <a:xfrm>
            <a:off x="551325" y="1192087"/>
            <a:ext cx="8440275" cy="2759325"/>
          </a:xfrm>
          <a:prstGeom prst="rect">
            <a:avLst/>
          </a:prstGeom>
          <a:noFill/>
          <a:ln>
            <a:noFill/>
          </a:ln>
        </p:spPr>
      </p:pic>
      <p:sp>
        <p:nvSpPr>
          <p:cNvPr id="622" name="Google Shape;622;p44"/>
          <p:cNvSpPr txBox="1"/>
          <p:nvPr/>
        </p:nvSpPr>
        <p:spPr>
          <a:xfrm>
            <a:off x="804825" y="4566675"/>
            <a:ext cx="105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Data Prep</a:t>
            </a:r>
            <a:endParaRPr>
              <a:solidFill>
                <a:schemeClr val="lt1"/>
              </a:solidFill>
              <a:latin typeface="Share Tech"/>
              <a:ea typeface="Share Tech"/>
              <a:cs typeface="Share Tech"/>
              <a:sym typeface="Share Tech"/>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5"/>
          <p:cNvSpPr txBox="1">
            <a:spLocks noGrp="1"/>
          </p:cNvSpPr>
          <p:nvPr>
            <p:ph type="ctrTitle" idx="4"/>
          </p:nvPr>
        </p:nvSpPr>
        <p:spPr>
          <a:xfrm>
            <a:off x="618825" y="4116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Regression Analysis</a:t>
            </a:r>
            <a:endParaRPr/>
          </a:p>
        </p:txBody>
      </p:sp>
      <p:pic>
        <p:nvPicPr>
          <p:cNvPr id="628" name="Google Shape;628;p45"/>
          <p:cNvPicPr preferRelativeResize="0"/>
          <p:nvPr/>
        </p:nvPicPr>
        <p:blipFill>
          <a:blip r:embed="rId3">
            <a:alphaModFix/>
          </a:blip>
          <a:stretch>
            <a:fillRect/>
          </a:stretch>
        </p:blipFill>
        <p:spPr>
          <a:xfrm>
            <a:off x="618825" y="989475"/>
            <a:ext cx="3396577" cy="1763825"/>
          </a:xfrm>
          <a:prstGeom prst="rect">
            <a:avLst/>
          </a:prstGeom>
          <a:noFill/>
          <a:ln>
            <a:noFill/>
          </a:ln>
        </p:spPr>
      </p:pic>
      <p:pic>
        <p:nvPicPr>
          <p:cNvPr id="629" name="Google Shape;629;p45"/>
          <p:cNvPicPr preferRelativeResize="0"/>
          <p:nvPr/>
        </p:nvPicPr>
        <p:blipFill rotWithShape="1">
          <a:blip r:embed="rId4">
            <a:alphaModFix/>
          </a:blip>
          <a:srcRect/>
          <a:stretch/>
        </p:blipFill>
        <p:spPr>
          <a:xfrm>
            <a:off x="4015400" y="989475"/>
            <a:ext cx="3443380" cy="1763825"/>
          </a:xfrm>
          <a:prstGeom prst="rect">
            <a:avLst/>
          </a:prstGeom>
          <a:noFill/>
          <a:ln>
            <a:noFill/>
          </a:ln>
        </p:spPr>
      </p:pic>
      <p:pic>
        <p:nvPicPr>
          <p:cNvPr id="630" name="Google Shape;630;p45"/>
          <p:cNvPicPr preferRelativeResize="0"/>
          <p:nvPr/>
        </p:nvPicPr>
        <p:blipFill>
          <a:blip r:embed="rId5">
            <a:alphaModFix/>
          </a:blip>
          <a:stretch>
            <a:fillRect/>
          </a:stretch>
        </p:blipFill>
        <p:spPr>
          <a:xfrm>
            <a:off x="618825" y="2753300"/>
            <a:ext cx="3396574" cy="1734057"/>
          </a:xfrm>
          <a:prstGeom prst="rect">
            <a:avLst/>
          </a:prstGeom>
          <a:noFill/>
          <a:ln>
            <a:noFill/>
          </a:ln>
        </p:spPr>
      </p:pic>
      <p:pic>
        <p:nvPicPr>
          <p:cNvPr id="631" name="Google Shape;631;p45"/>
          <p:cNvPicPr preferRelativeResize="0"/>
          <p:nvPr/>
        </p:nvPicPr>
        <p:blipFill>
          <a:blip r:embed="rId6">
            <a:alphaModFix/>
          </a:blip>
          <a:stretch>
            <a:fillRect/>
          </a:stretch>
        </p:blipFill>
        <p:spPr>
          <a:xfrm>
            <a:off x="4015400" y="2753300"/>
            <a:ext cx="3443375" cy="1734050"/>
          </a:xfrm>
          <a:prstGeom prst="rect">
            <a:avLst/>
          </a:prstGeom>
          <a:noFill/>
          <a:ln>
            <a:noFill/>
          </a:ln>
        </p:spPr>
      </p:pic>
      <p:sp>
        <p:nvSpPr>
          <p:cNvPr id="632" name="Google Shape;632;p45"/>
          <p:cNvSpPr txBox="1"/>
          <p:nvPr/>
        </p:nvSpPr>
        <p:spPr>
          <a:xfrm>
            <a:off x="1377075" y="1442700"/>
            <a:ext cx="2004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Maven Pro"/>
                <a:ea typeface="Maven Pro"/>
                <a:cs typeface="Maven Pro"/>
                <a:sym typeface="Maven Pro"/>
              </a:rPr>
              <a:t>Critic score against Global Sales</a:t>
            </a:r>
            <a:endParaRPr sz="1200" b="1">
              <a:latin typeface="Maven Pro"/>
              <a:ea typeface="Maven Pro"/>
              <a:cs typeface="Maven Pro"/>
              <a:sym typeface="Maven Pro"/>
            </a:endParaRPr>
          </a:p>
        </p:txBody>
      </p:sp>
      <p:sp>
        <p:nvSpPr>
          <p:cNvPr id="633" name="Google Shape;633;p45"/>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
        <p:nvSpPr>
          <p:cNvPr id="634" name="Google Shape;634;p45"/>
          <p:cNvSpPr txBox="1"/>
          <p:nvPr/>
        </p:nvSpPr>
        <p:spPr>
          <a:xfrm>
            <a:off x="1255725" y="3312525"/>
            <a:ext cx="2247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Maven Pro"/>
                <a:ea typeface="Maven Pro"/>
                <a:cs typeface="Maven Pro"/>
                <a:sym typeface="Maven Pro"/>
              </a:rPr>
              <a:t>Year of Release against Global Sales</a:t>
            </a:r>
            <a:endParaRPr sz="1200" b="1">
              <a:latin typeface="Maven Pro"/>
              <a:ea typeface="Maven Pro"/>
              <a:cs typeface="Maven Pro"/>
              <a:sym typeface="Maven Pro"/>
            </a:endParaRPr>
          </a:p>
        </p:txBody>
      </p:sp>
      <p:sp>
        <p:nvSpPr>
          <p:cNvPr id="635" name="Google Shape;635;p45"/>
          <p:cNvSpPr txBox="1"/>
          <p:nvPr/>
        </p:nvSpPr>
        <p:spPr>
          <a:xfrm>
            <a:off x="4734638" y="1442700"/>
            <a:ext cx="2004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Maven Pro"/>
                <a:ea typeface="Maven Pro"/>
                <a:cs typeface="Maven Pro"/>
                <a:sym typeface="Maven Pro"/>
              </a:rPr>
              <a:t>User score against Global sales</a:t>
            </a:r>
            <a:endParaRPr sz="1200" b="1">
              <a:latin typeface="Maven Pro"/>
              <a:ea typeface="Maven Pro"/>
              <a:cs typeface="Maven Pro"/>
              <a:sym typeface="Maven Pro"/>
            </a:endParaRPr>
          </a:p>
        </p:txBody>
      </p:sp>
      <p:sp>
        <p:nvSpPr>
          <p:cNvPr id="636" name="Google Shape;636;p45"/>
          <p:cNvSpPr txBox="1"/>
          <p:nvPr/>
        </p:nvSpPr>
        <p:spPr>
          <a:xfrm>
            <a:off x="4734638" y="3204675"/>
            <a:ext cx="2004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Maven Pro"/>
                <a:ea typeface="Maven Pro"/>
                <a:cs typeface="Maven Pro"/>
                <a:sym typeface="Maven Pro"/>
              </a:rPr>
              <a:t>Critic score and User Score against Global Sales</a:t>
            </a:r>
            <a:endParaRPr sz="1200" b="1">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fade">
                                      <p:cBhvr>
                                        <p:cTn id="7" dur="1000"/>
                                        <p:tgtEl>
                                          <p:spTgt spid="6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5"/>
                                        </p:tgtEl>
                                        <p:attrNameLst>
                                          <p:attrName>style.visibility</p:attrName>
                                        </p:attrNameLst>
                                      </p:cBhvr>
                                      <p:to>
                                        <p:strVal val="visible"/>
                                      </p:to>
                                    </p:set>
                                    <p:animEffect transition="in" filter="fade">
                                      <p:cBhvr>
                                        <p:cTn id="12" dur="1000"/>
                                        <p:tgtEl>
                                          <p:spTgt spid="6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4"/>
                                        </p:tgtEl>
                                        <p:attrNameLst>
                                          <p:attrName>style.visibility</p:attrName>
                                        </p:attrNameLst>
                                      </p:cBhvr>
                                      <p:to>
                                        <p:strVal val="visible"/>
                                      </p:to>
                                    </p:set>
                                    <p:animEffect transition="in" filter="fade">
                                      <p:cBhvr>
                                        <p:cTn id="17" dur="1000"/>
                                        <p:tgtEl>
                                          <p:spTgt spid="6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6"/>
                                        </p:tgtEl>
                                        <p:attrNameLst>
                                          <p:attrName>style.visibility</p:attrName>
                                        </p:attrNameLst>
                                      </p:cBhvr>
                                      <p:to>
                                        <p:strVal val="visible"/>
                                      </p:to>
                                    </p:set>
                                    <p:animEffect transition="in" filter="fade">
                                      <p:cBhvr>
                                        <p:cTn id="22" dur="1000"/>
                                        <p:tgtEl>
                                          <p:spTgt spid="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46"/>
          <p:cNvPicPr preferRelativeResize="0"/>
          <p:nvPr/>
        </p:nvPicPr>
        <p:blipFill>
          <a:blip r:embed="rId3">
            <a:alphaModFix/>
          </a:blip>
          <a:stretch>
            <a:fillRect/>
          </a:stretch>
        </p:blipFill>
        <p:spPr>
          <a:xfrm>
            <a:off x="618825" y="1104750"/>
            <a:ext cx="5772650" cy="3121400"/>
          </a:xfrm>
          <a:prstGeom prst="rect">
            <a:avLst/>
          </a:prstGeom>
          <a:noFill/>
          <a:ln>
            <a:noFill/>
          </a:ln>
        </p:spPr>
      </p:pic>
      <p:sp>
        <p:nvSpPr>
          <p:cNvPr id="642" name="Google Shape;642;p46"/>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
        <p:nvSpPr>
          <p:cNvPr id="643" name="Google Shape;643;p46"/>
          <p:cNvSpPr txBox="1">
            <a:spLocks noGrp="1"/>
          </p:cNvSpPr>
          <p:nvPr>
            <p:ph type="ctrTitle" idx="4"/>
          </p:nvPr>
        </p:nvSpPr>
        <p:spPr>
          <a:xfrm>
            <a:off x="618825" y="4116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Regression Analysis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Google Shape;648;p47"/>
          <p:cNvPicPr preferRelativeResize="0"/>
          <p:nvPr/>
        </p:nvPicPr>
        <p:blipFill>
          <a:blip r:embed="rId3">
            <a:alphaModFix/>
          </a:blip>
          <a:stretch>
            <a:fillRect/>
          </a:stretch>
        </p:blipFill>
        <p:spPr>
          <a:xfrm>
            <a:off x="618825" y="1004900"/>
            <a:ext cx="4133850" cy="3133725"/>
          </a:xfrm>
          <a:prstGeom prst="rect">
            <a:avLst/>
          </a:prstGeom>
          <a:noFill/>
          <a:ln>
            <a:noFill/>
          </a:ln>
        </p:spPr>
      </p:pic>
      <p:sp>
        <p:nvSpPr>
          <p:cNvPr id="649" name="Google Shape;649;p47"/>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
        <p:nvSpPr>
          <p:cNvPr id="650" name="Google Shape;650;p47"/>
          <p:cNvSpPr txBox="1">
            <a:spLocks noGrp="1"/>
          </p:cNvSpPr>
          <p:nvPr>
            <p:ph type="ctrTitle" idx="4"/>
          </p:nvPr>
        </p:nvSpPr>
        <p:spPr>
          <a:xfrm>
            <a:off x="618825" y="4116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Regression Analysis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ctrTitle" idx="4"/>
          </p:nvPr>
        </p:nvSpPr>
        <p:spPr>
          <a:xfrm>
            <a:off x="618825" y="4116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Outlier Removal</a:t>
            </a:r>
            <a:endParaRPr/>
          </a:p>
        </p:txBody>
      </p:sp>
      <p:pic>
        <p:nvPicPr>
          <p:cNvPr id="656" name="Google Shape;656;p48"/>
          <p:cNvPicPr preferRelativeResize="0"/>
          <p:nvPr/>
        </p:nvPicPr>
        <p:blipFill>
          <a:blip r:embed="rId3">
            <a:alphaModFix/>
          </a:blip>
          <a:stretch>
            <a:fillRect/>
          </a:stretch>
        </p:blipFill>
        <p:spPr>
          <a:xfrm>
            <a:off x="618825" y="989475"/>
            <a:ext cx="3200400" cy="2257425"/>
          </a:xfrm>
          <a:prstGeom prst="rect">
            <a:avLst/>
          </a:prstGeom>
          <a:noFill/>
          <a:ln>
            <a:noFill/>
          </a:ln>
        </p:spPr>
      </p:pic>
      <p:sp>
        <p:nvSpPr>
          <p:cNvPr id="657" name="Google Shape;657;p48"/>
          <p:cNvSpPr/>
          <p:nvPr/>
        </p:nvSpPr>
        <p:spPr>
          <a:xfrm>
            <a:off x="3837325" y="1943275"/>
            <a:ext cx="1114200" cy="34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8" name="Google Shape;658;p48"/>
          <p:cNvPicPr preferRelativeResize="0"/>
          <p:nvPr/>
        </p:nvPicPr>
        <p:blipFill>
          <a:blip r:embed="rId4">
            <a:alphaModFix/>
          </a:blip>
          <a:stretch>
            <a:fillRect/>
          </a:stretch>
        </p:blipFill>
        <p:spPr>
          <a:xfrm>
            <a:off x="4969624" y="1017487"/>
            <a:ext cx="3921250" cy="2201400"/>
          </a:xfrm>
          <a:prstGeom prst="rect">
            <a:avLst/>
          </a:prstGeom>
          <a:noFill/>
          <a:ln>
            <a:noFill/>
          </a:ln>
        </p:spPr>
      </p:pic>
      <p:pic>
        <p:nvPicPr>
          <p:cNvPr id="659" name="Google Shape;659;p48"/>
          <p:cNvPicPr preferRelativeResize="0"/>
          <p:nvPr/>
        </p:nvPicPr>
        <p:blipFill>
          <a:blip r:embed="rId5">
            <a:alphaModFix/>
          </a:blip>
          <a:stretch>
            <a:fillRect/>
          </a:stretch>
        </p:blipFill>
        <p:spPr>
          <a:xfrm>
            <a:off x="618825" y="3570099"/>
            <a:ext cx="7316774" cy="1023900"/>
          </a:xfrm>
          <a:prstGeom prst="rect">
            <a:avLst/>
          </a:prstGeom>
          <a:noFill/>
          <a:ln>
            <a:noFill/>
          </a:ln>
        </p:spPr>
      </p:pic>
      <p:sp>
        <p:nvSpPr>
          <p:cNvPr id="660" name="Google Shape;660;p48"/>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Cleaning</a:t>
            </a:r>
            <a:endParaRPr sz="1000">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par>
                                <p:cTn id="8" presetID="10" presetClass="entr" presetSubtype="0" fill="hold"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10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49"/>
          <p:cNvPicPr preferRelativeResize="0"/>
          <p:nvPr/>
        </p:nvPicPr>
        <p:blipFill>
          <a:blip r:embed="rId3">
            <a:alphaModFix/>
          </a:blip>
          <a:stretch>
            <a:fillRect/>
          </a:stretch>
        </p:blipFill>
        <p:spPr>
          <a:xfrm>
            <a:off x="618825" y="1294263"/>
            <a:ext cx="3872150" cy="1985425"/>
          </a:xfrm>
          <a:prstGeom prst="rect">
            <a:avLst/>
          </a:prstGeom>
          <a:noFill/>
          <a:ln>
            <a:noFill/>
          </a:ln>
        </p:spPr>
      </p:pic>
      <p:pic>
        <p:nvPicPr>
          <p:cNvPr id="666" name="Google Shape;666;p49"/>
          <p:cNvPicPr preferRelativeResize="0"/>
          <p:nvPr/>
        </p:nvPicPr>
        <p:blipFill>
          <a:blip r:embed="rId4">
            <a:alphaModFix/>
          </a:blip>
          <a:stretch>
            <a:fillRect/>
          </a:stretch>
        </p:blipFill>
        <p:spPr>
          <a:xfrm>
            <a:off x="4490975" y="1298613"/>
            <a:ext cx="3872151" cy="1976760"/>
          </a:xfrm>
          <a:prstGeom prst="rect">
            <a:avLst/>
          </a:prstGeom>
          <a:noFill/>
          <a:ln>
            <a:noFill/>
          </a:ln>
        </p:spPr>
      </p:pic>
      <p:sp>
        <p:nvSpPr>
          <p:cNvPr id="667" name="Google Shape;667;p49"/>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
        <p:nvSpPr>
          <p:cNvPr id="668" name="Google Shape;668;p49"/>
          <p:cNvSpPr txBox="1">
            <a:spLocks noGrp="1"/>
          </p:cNvSpPr>
          <p:nvPr>
            <p:ph type="ctrTitle" idx="4"/>
          </p:nvPr>
        </p:nvSpPr>
        <p:spPr>
          <a:xfrm>
            <a:off x="618825" y="4116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Regression Analysis</a:t>
            </a:r>
            <a:endParaRPr/>
          </a:p>
        </p:txBody>
      </p:sp>
      <p:sp>
        <p:nvSpPr>
          <p:cNvPr id="669" name="Google Shape;669;p49"/>
          <p:cNvSpPr txBox="1"/>
          <p:nvPr/>
        </p:nvSpPr>
        <p:spPr>
          <a:xfrm>
            <a:off x="618825" y="3275375"/>
            <a:ext cx="8381700" cy="415500"/>
          </a:xfrm>
          <a:prstGeom prst="rect">
            <a:avLst/>
          </a:prstGeom>
          <a:noFill/>
          <a:ln>
            <a:noFill/>
          </a:ln>
        </p:spPr>
        <p:txBody>
          <a:bodyPr spcFirstLastPara="1" wrap="square" lIns="91425" tIns="91425" rIns="91425" bIns="91425" anchor="t" anchorCtr="0">
            <a:spAutoFit/>
          </a:bodyPr>
          <a:lstStyle/>
          <a:p>
            <a:pPr marL="0" lvl="0" indent="457200" algn="just" rtl="0">
              <a:lnSpc>
                <a:spcPct val="150000"/>
              </a:lnSpc>
              <a:spcBef>
                <a:spcPts val="0"/>
              </a:spcBef>
              <a:spcAft>
                <a:spcPts val="0"/>
              </a:spcAft>
              <a:buNone/>
            </a:pPr>
            <a:r>
              <a:rPr lang="en" sz="1500">
                <a:solidFill>
                  <a:schemeClr val="lt1"/>
                </a:solidFill>
                <a:latin typeface="Maven Pro"/>
                <a:ea typeface="Maven Pro"/>
                <a:cs typeface="Maven Pro"/>
                <a:sym typeface="Maven Pro"/>
              </a:rPr>
              <a:t>User Score against Global Sales				Critic Score against Global Sales</a:t>
            </a:r>
            <a:endParaRPr sz="1500">
              <a:solidFill>
                <a:schemeClr val="lt1"/>
              </a:solidFill>
              <a:latin typeface="Maven Pro"/>
              <a:ea typeface="Maven Pro"/>
              <a:cs typeface="Maven Pro"/>
              <a:sym typeface="Maven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50"/>
          <p:cNvPicPr preferRelativeResize="0"/>
          <p:nvPr/>
        </p:nvPicPr>
        <p:blipFill>
          <a:blip r:embed="rId3">
            <a:alphaModFix/>
          </a:blip>
          <a:stretch>
            <a:fillRect/>
          </a:stretch>
        </p:blipFill>
        <p:spPr>
          <a:xfrm>
            <a:off x="618825" y="989475"/>
            <a:ext cx="6089900" cy="3154600"/>
          </a:xfrm>
          <a:prstGeom prst="rect">
            <a:avLst/>
          </a:prstGeom>
          <a:noFill/>
          <a:ln>
            <a:noFill/>
          </a:ln>
        </p:spPr>
      </p:pic>
      <p:sp>
        <p:nvSpPr>
          <p:cNvPr id="675" name="Google Shape;675;p50"/>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
        <p:nvSpPr>
          <p:cNvPr id="676" name="Google Shape;676;p50"/>
          <p:cNvSpPr txBox="1">
            <a:spLocks noGrp="1"/>
          </p:cNvSpPr>
          <p:nvPr>
            <p:ph type="ctrTitle" idx="4"/>
          </p:nvPr>
        </p:nvSpPr>
        <p:spPr>
          <a:xfrm>
            <a:off x="618825" y="4116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Linear Regression Analysis</a:t>
            </a:r>
            <a:endParaRPr/>
          </a:p>
        </p:txBody>
      </p:sp>
      <p:sp>
        <p:nvSpPr>
          <p:cNvPr id="677" name="Google Shape;677;p50"/>
          <p:cNvSpPr txBox="1"/>
          <p:nvPr/>
        </p:nvSpPr>
        <p:spPr>
          <a:xfrm>
            <a:off x="2351725" y="4131400"/>
            <a:ext cx="2624100" cy="4155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500">
                <a:solidFill>
                  <a:schemeClr val="lt1"/>
                </a:solidFill>
                <a:latin typeface="Maven Pro"/>
                <a:ea typeface="Maven Pro"/>
                <a:cs typeface="Maven Pro"/>
                <a:sym typeface="Maven Pro"/>
              </a:rPr>
              <a:t>Genre against Global Sales</a:t>
            </a:r>
            <a:endParaRPr sz="1500">
              <a:solidFill>
                <a:schemeClr val="lt1"/>
              </a:solidFill>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1"/>
          <p:cNvSpPr txBox="1">
            <a:spLocks noGrp="1"/>
          </p:cNvSpPr>
          <p:nvPr>
            <p:ph type="ctrTitle" idx="4"/>
          </p:nvPr>
        </p:nvSpPr>
        <p:spPr>
          <a:xfrm>
            <a:off x="590325" y="422250"/>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Random Forest</a:t>
            </a:r>
            <a:endParaRPr/>
          </a:p>
        </p:txBody>
      </p:sp>
      <p:sp>
        <p:nvSpPr>
          <p:cNvPr id="683" name="Google Shape;683;p51"/>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
        <p:nvSpPr>
          <p:cNvPr id="684" name="Google Shape;684;p51"/>
          <p:cNvSpPr txBox="1"/>
          <p:nvPr/>
        </p:nvSpPr>
        <p:spPr>
          <a:xfrm>
            <a:off x="590325" y="1242050"/>
            <a:ext cx="6442500" cy="1915879"/>
          </a:xfrm>
          <a:prstGeom prst="rect">
            <a:avLst/>
          </a:prstGeom>
          <a:noFill/>
          <a:ln>
            <a:noFill/>
          </a:ln>
        </p:spPr>
        <p:txBody>
          <a:bodyPr spcFirstLastPara="1" wrap="square" lIns="91425" tIns="91425" rIns="91425" bIns="91425" anchor="t" anchorCtr="0">
            <a:spAutoFit/>
          </a:bodyPr>
          <a:lstStyle/>
          <a:p>
            <a:pPr marL="457200" lvl="0" indent="-323850" algn="just" rtl="0">
              <a:lnSpc>
                <a:spcPct val="150000"/>
              </a:lnSpc>
              <a:spcBef>
                <a:spcPts val="0"/>
              </a:spcBef>
              <a:spcAft>
                <a:spcPts val="0"/>
              </a:spcAft>
              <a:buClr>
                <a:schemeClr val="lt1"/>
              </a:buClr>
              <a:buSzPts val="1500"/>
              <a:buFont typeface="Maven Pro"/>
              <a:buChar char="●"/>
            </a:pPr>
            <a:r>
              <a:rPr lang="en" sz="1500" dirty="0">
                <a:solidFill>
                  <a:schemeClr val="lt1"/>
                </a:solidFill>
                <a:latin typeface="Maven Pro"/>
                <a:ea typeface="Maven Pro"/>
                <a:cs typeface="Maven Pro"/>
                <a:sym typeface="Maven Pro"/>
              </a:rPr>
              <a:t>Non-linear regression</a:t>
            </a:r>
            <a:endParaRPr sz="1500" dirty="0">
              <a:solidFill>
                <a:schemeClr val="lt1"/>
              </a:solidFill>
              <a:latin typeface="Maven Pro"/>
              <a:ea typeface="Maven Pro"/>
              <a:cs typeface="Maven Pro"/>
              <a:sym typeface="Maven Pro"/>
            </a:endParaRPr>
          </a:p>
          <a:p>
            <a:pPr marL="457200" lvl="0" indent="0" algn="just" rtl="0">
              <a:lnSpc>
                <a:spcPct val="150000"/>
              </a:lnSpc>
              <a:spcBef>
                <a:spcPts val="0"/>
              </a:spcBef>
              <a:spcAft>
                <a:spcPts val="0"/>
              </a:spcAft>
              <a:buNone/>
            </a:pPr>
            <a:endParaRPr sz="1500" dirty="0">
              <a:solidFill>
                <a:schemeClr val="lt1"/>
              </a:solidFill>
              <a:latin typeface="Maven Pro"/>
              <a:ea typeface="Maven Pro"/>
              <a:cs typeface="Maven Pro"/>
              <a:sym typeface="Maven Pro"/>
            </a:endParaRPr>
          </a:p>
          <a:p>
            <a:pPr marL="457200" lvl="0" indent="-323850" algn="just" rtl="0">
              <a:lnSpc>
                <a:spcPct val="150000"/>
              </a:lnSpc>
              <a:spcBef>
                <a:spcPts val="0"/>
              </a:spcBef>
              <a:spcAft>
                <a:spcPts val="0"/>
              </a:spcAft>
              <a:buClr>
                <a:schemeClr val="lt1"/>
              </a:buClr>
              <a:buSzPts val="1500"/>
              <a:buFont typeface="Maven Pro"/>
              <a:buChar char="●"/>
            </a:pPr>
            <a:r>
              <a:rPr lang="en" sz="1500" dirty="0">
                <a:solidFill>
                  <a:schemeClr val="lt1"/>
                </a:solidFill>
                <a:latin typeface="Maven Pro"/>
                <a:ea typeface="Maven Pro"/>
                <a:cs typeface="Maven Pro"/>
                <a:sym typeface="Maven Pro"/>
              </a:rPr>
              <a:t>Supervised learning algorithm that consists of a lot of decision trees that help to output the mean of prediction of the individual trees</a:t>
            </a:r>
            <a:endParaRPr sz="1500" dirty="0">
              <a:solidFill>
                <a:schemeClr val="lt1"/>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5"/>
          <p:cNvSpPr txBox="1">
            <a:spLocks noGrp="1"/>
          </p:cNvSpPr>
          <p:nvPr>
            <p:ph type="body" idx="1"/>
          </p:nvPr>
        </p:nvSpPr>
        <p:spPr>
          <a:xfrm>
            <a:off x="695250" y="1360500"/>
            <a:ext cx="7143900" cy="2422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4400"/>
              <a:t>How do </a:t>
            </a:r>
            <a:r>
              <a:rPr lang="en" sz="4400">
                <a:solidFill>
                  <a:schemeClr val="accent2"/>
                </a:solidFill>
              </a:rPr>
              <a:t>different variables</a:t>
            </a:r>
            <a:r>
              <a:rPr lang="en" sz="4400"/>
              <a:t> affect the </a:t>
            </a:r>
            <a:r>
              <a:rPr lang="en" sz="4400" i="1">
                <a:solidFill>
                  <a:schemeClr val="accent4"/>
                </a:solidFill>
              </a:rPr>
              <a:t>Global Sales</a:t>
            </a:r>
            <a:r>
              <a:rPr lang="en" sz="4400" i="1"/>
              <a:t> </a:t>
            </a:r>
            <a:r>
              <a:rPr lang="en" sz="4400"/>
              <a:t>of a video game</a:t>
            </a:r>
            <a:endParaRPr sz="4400"/>
          </a:p>
        </p:txBody>
      </p:sp>
      <p:sp>
        <p:nvSpPr>
          <p:cNvPr id="464" name="Google Shape;464;p25"/>
          <p:cNvSpPr txBox="1">
            <a:spLocks noGrp="1"/>
          </p:cNvSpPr>
          <p:nvPr>
            <p:ph type="ctrTitle"/>
          </p:nvPr>
        </p:nvSpPr>
        <p:spPr>
          <a:xfrm>
            <a:off x="695250" y="411675"/>
            <a:ext cx="382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Definition</a:t>
            </a:r>
            <a:endParaRPr/>
          </a:p>
        </p:txBody>
      </p:sp>
      <p:pic>
        <p:nvPicPr>
          <p:cNvPr id="465" name="Google Shape;465;p25"/>
          <p:cNvPicPr preferRelativeResize="0"/>
          <p:nvPr/>
        </p:nvPicPr>
        <p:blipFill>
          <a:blip r:embed="rId3">
            <a:alphaModFix/>
          </a:blip>
          <a:stretch>
            <a:fillRect/>
          </a:stretch>
        </p:blipFill>
        <p:spPr>
          <a:xfrm>
            <a:off x="4852650" y="3101656"/>
            <a:ext cx="3735023" cy="1711399"/>
          </a:xfrm>
          <a:prstGeom prst="rect">
            <a:avLst/>
          </a:prstGeom>
          <a:noFill/>
          <a:ln>
            <a:noFill/>
          </a:ln>
        </p:spPr>
      </p:pic>
      <p:sp>
        <p:nvSpPr>
          <p:cNvPr id="466" name="Google Shape;466;p25"/>
          <p:cNvSpPr txBox="1"/>
          <p:nvPr/>
        </p:nvSpPr>
        <p:spPr>
          <a:xfrm>
            <a:off x="902125" y="4587800"/>
            <a:ext cx="8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Intro</a:t>
            </a:r>
            <a:endParaRPr>
              <a:solidFill>
                <a:schemeClr val="lt1"/>
              </a:solidFill>
              <a:latin typeface="Share Tech"/>
              <a:ea typeface="Share Tech"/>
              <a:cs typeface="Share Tech"/>
              <a:sym typeface="Share Tec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2"/>
          <p:cNvSpPr txBox="1">
            <a:spLocks noGrp="1"/>
          </p:cNvSpPr>
          <p:nvPr>
            <p:ph type="ctrTitle" idx="4"/>
          </p:nvPr>
        </p:nvSpPr>
        <p:spPr>
          <a:xfrm>
            <a:off x="590325" y="422250"/>
            <a:ext cx="3024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Random Forest</a:t>
            </a:r>
            <a:endParaRPr/>
          </a:p>
        </p:txBody>
      </p:sp>
      <p:pic>
        <p:nvPicPr>
          <p:cNvPr id="690" name="Google Shape;690;p52"/>
          <p:cNvPicPr preferRelativeResize="0"/>
          <p:nvPr/>
        </p:nvPicPr>
        <p:blipFill>
          <a:blip r:embed="rId3">
            <a:alphaModFix/>
          </a:blip>
          <a:stretch>
            <a:fillRect/>
          </a:stretch>
        </p:blipFill>
        <p:spPr>
          <a:xfrm>
            <a:off x="3078350" y="2013050"/>
            <a:ext cx="5478675" cy="2837975"/>
          </a:xfrm>
          <a:prstGeom prst="rect">
            <a:avLst/>
          </a:prstGeom>
          <a:noFill/>
          <a:ln>
            <a:noFill/>
          </a:ln>
        </p:spPr>
      </p:pic>
      <p:pic>
        <p:nvPicPr>
          <p:cNvPr id="691" name="Google Shape;691;p52"/>
          <p:cNvPicPr preferRelativeResize="0"/>
          <p:nvPr/>
        </p:nvPicPr>
        <p:blipFill>
          <a:blip r:embed="rId4">
            <a:alphaModFix/>
          </a:blip>
          <a:stretch>
            <a:fillRect/>
          </a:stretch>
        </p:blipFill>
        <p:spPr>
          <a:xfrm>
            <a:off x="5758076" y="1212050"/>
            <a:ext cx="2798949" cy="877200"/>
          </a:xfrm>
          <a:prstGeom prst="rect">
            <a:avLst/>
          </a:prstGeom>
          <a:noFill/>
          <a:ln>
            <a:noFill/>
          </a:ln>
        </p:spPr>
      </p:pic>
      <p:sp>
        <p:nvSpPr>
          <p:cNvPr id="692" name="Google Shape;692;p52"/>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
        <p:nvSpPr>
          <p:cNvPr id="693" name="Google Shape;693;p52"/>
          <p:cNvSpPr txBox="1"/>
          <p:nvPr/>
        </p:nvSpPr>
        <p:spPr>
          <a:xfrm>
            <a:off x="514125" y="1180350"/>
            <a:ext cx="56700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Accuray of train is 0.92 but test is 0.37</a:t>
            </a:r>
            <a:endParaRPr sz="160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Overfitting of data </a:t>
            </a:r>
            <a:endParaRPr sz="1600">
              <a:solidFill>
                <a:schemeClr val="lt1"/>
              </a:solidFill>
              <a:latin typeface="Maven Pro"/>
              <a:ea typeface="Maven Pro"/>
              <a:cs typeface="Maven Pro"/>
              <a:sym typeface="Maven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53"/>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Improving the model</a:t>
            </a:r>
            <a:endParaRPr sz="3000"/>
          </a:p>
        </p:txBody>
      </p:sp>
      <p:sp>
        <p:nvSpPr>
          <p:cNvPr id="699" name="Google Shape;699;p53"/>
          <p:cNvSpPr txBox="1">
            <a:spLocks noGrp="1"/>
          </p:cNvSpPr>
          <p:nvPr>
            <p:ph type="ctrTitle" idx="2"/>
          </p:nvPr>
        </p:nvSpPr>
        <p:spPr>
          <a:xfrm>
            <a:off x="5585975" y="1645088"/>
            <a:ext cx="19482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latin typeface="Maven Pro"/>
                <a:ea typeface="Maven Pro"/>
                <a:cs typeface="Maven Pro"/>
                <a:sym typeface="Maven Pro"/>
              </a:rPr>
              <a:t>Calibrate the model</a:t>
            </a:r>
            <a:endParaRPr sz="2200">
              <a:latin typeface="Maven Pro"/>
              <a:ea typeface="Maven Pro"/>
              <a:cs typeface="Maven Pro"/>
              <a:sym typeface="Maven Pro"/>
            </a:endParaRPr>
          </a:p>
        </p:txBody>
      </p:sp>
      <p:sp>
        <p:nvSpPr>
          <p:cNvPr id="700" name="Google Shape;700;p53"/>
          <p:cNvSpPr txBox="1">
            <a:spLocks noGrp="1"/>
          </p:cNvSpPr>
          <p:nvPr>
            <p:ph type="ctrTitle" idx="4"/>
          </p:nvPr>
        </p:nvSpPr>
        <p:spPr>
          <a:xfrm>
            <a:off x="1189960" y="164508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latin typeface="Maven Pro"/>
                <a:ea typeface="Maven Pro"/>
                <a:cs typeface="Maven Pro"/>
                <a:sym typeface="Maven Pro"/>
              </a:rPr>
              <a:t>Overfitting</a:t>
            </a:r>
            <a:endParaRPr sz="2200">
              <a:latin typeface="Maven Pro"/>
              <a:ea typeface="Maven Pro"/>
              <a:cs typeface="Maven Pro"/>
              <a:sym typeface="Maven Pro"/>
            </a:endParaRPr>
          </a:p>
        </p:txBody>
      </p:sp>
      <p:grpSp>
        <p:nvGrpSpPr>
          <p:cNvPr id="701" name="Google Shape;701;p53"/>
          <p:cNvGrpSpPr/>
          <p:nvPr/>
        </p:nvGrpSpPr>
        <p:grpSpPr>
          <a:xfrm>
            <a:off x="5652187" y="2537869"/>
            <a:ext cx="1748907" cy="960537"/>
            <a:chOff x="2534925" y="2231825"/>
            <a:chExt cx="889350" cy="488475"/>
          </a:xfrm>
        </p:grpSpPr>
        <p:sp>
          <p:nvSpPr>
            <p:cNvPr id="702" name="Google Shape;702;p53"/>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3"/>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3"/>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3"/>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3"/>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3"/>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3"/>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3"/>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3"/>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3"/>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3"/>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3"/>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3"/>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3"/>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3"/>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3"/>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3"/>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3"/>
            <p:cNvSpPr/>
            <p:nvPr/>
          </p:nvSpPr>
          <p:spPr>
            <a:xfrm>
              <a:off x="2970300" y="2433775"/>
              <a:ext cx="26475" cy="263375"/>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53"/>
          <p:cNvGrpSpPr/>
          <p:nvPr/>
        </p:nvGrpSpPr>
        <p:grpSpPr>
          <a:xfrm>
            <a:off x="1254313" y="2532609"/>
            <a:ext cx="1752594" cy="965797"/>
            <a:chOff x="3672800" y="2231525"/>
            <a:chExt cx="891225" cy="491150"/>
          </a:xfrm>
        </p:grpSpPr>
        <p:sp>
          <p:nvSpPr>
            <p:cNvPr id="722" name="Google Shape;722;p53"/>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3"/>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3"/>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3"/>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3"/>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3"/>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3"/>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3"/>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3"/>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3"/>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3"/>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3"/>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3"/>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3"/>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3"/>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3"/>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3"/>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3"/>
            <p:cNvSpPr/>
            <p:nvPr/>
          </p:nvSpPr>
          <p:spPr>
            <a:xfrm>
              <a:off x="4101850" y="2507800"/>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53"/>
          <p:cNvGrpSpPr/>
          <p:nvPr/>
        </p:nvGrpSpPr>
        <p:grpSpPr>
          <a:xfrm>
            <a:off x="3388875" y="2938032"/>
            <a:ext cx="1881315" cy="154942"/>
            <a:chOff x="238125" y="2506075"/>
            <a:chExt cx="7115411" cy="673075"/>
          </a:xfrm>
        </p:grpSpPr>
        <p:sp>
          <p:nvSpPr>
            <p:cNvPr id="742" name="Google Shape;742;p5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53"/>
          <p:cNvSpPr txBox="1">
            <a:spLocks noGrp="1"/>
          </p:cNvSpPr>
          <p:nvPr>
            <p:ph type="ctrTitle" idx="4"/>
          </p:nvPr>
        </p:nvSpPr>
        <p:spPr>
          <a:xfrm>
            <a:off x="3387973" y="224938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aven Pro"/>
                <a:ea typeface="Maven Pro"/>
                <a:cs typeface="Maven Pro"/>
                <a:sym typeface="Maven Pro"/>
              </a:rPr>
              <a:t>Regularization</a:t>
            </a:r>
            <a:endParaRPr>
              <a:latin typeface="Maven Pro"/>
              <a:ea typeface="Maven Pro"/>
              <a:cs typeface="Maven Pro"/>
              <a:sym typeface="Maven Pro"/>
            </a:endParaRPr>
          </a:p>
        </p:txBody>
      </p:sp>
      <p:sp>
        <p:nvSpPr>
          <p:cNvPr id="748" name="Google Shape;748;p53"/>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54"/>
          <p:cNvSpPr txBox="1"/>
          <p:nvPr/>
        </p:nvSpPr>
        <p:spPr>
          <a:xfrm>
            <a:off x="637425" y="1178125"/>
            <a:ext cx="5636700" cy="219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a:solidFill>
                  <a:schemeClr val="lt1"/>
                </a:solidFill>
                <a:latin typeface="Maven Pro"/>
                <a:ea typeface="Maven Pro"/>
                <a:cs typeface="Maven Pro"/>
                <a:sym typeface="Maven Pro"/>
              </a:rPr>
              <a:t>Least Absolute Shrinkage and Selection Operator</a:t>
            </a:r>
            <a:endParaRPr sz="1600">
              <a:solidFill>
                <a:schemeClr val="lt1"/>
              </a:solidFill>
              <a:latin typeface="Maven Pro"/>
              <a:ea typeface="Maven Pro"/>
              <a:cs typeface="Maven Pro"/>
              <a:sym typeface="Maven Pro"/>
            </a:endParaRPr>
          </a:p>
          <a:p>
            <a:pPr marL="0" lvl="0" indent="0" algn="l" rtl="0">
              <a:lnSpc>
                <a:spcPct val="115000"/>
              </a:lnSpc>
              <a:spcBef>
                <a:spcPts val="1200"/>
              </a:spcBef>
              <a:spcAft>
                <a:spcPts val="0"/>
              </a:spcAft>
              <a:buNone/>
            </a:pPr>
            <a:endParaRPr sz="1600">
              <a:solidFill>
                <a:schemeClr val="lt1"/>
              </a:solidFill>
              <a:latin typeface="Maven Pro"/>
              <a:ea typeface="Maven Pro"/>
              <a:cs typeface="Maven Pro"/>
              <a:sym typeface="Maven Pro"/>
            </a:endParaRPr>
          </a:p>
          <a:p>
            <a:pPr marL="0" lvl="0" indent="0" algn="l" rtl="0">
              <a:lnSpc>
                <a:spcPct val="115000"/>
              </a:lnSpc>
              <a:spcBef>
                <a:spcPts val="200"/>
              </a:spcBef>
              <a:spcAft>
                <a:spcPts val="0"/>
              </a:spcAft>
              <a:buNone/>
            </a:pPr>
            <a:endParaRPr sz="1600">
              <a:solidFill>
                <a:schemeClr val="lt1"/>
              </a:solidFill>
              <a:latin typeface="Maven Pro"/>
              <a:ea typeface="Maven Pro"/>
              <a:cs typeface="Maven Pro"/>
              <a:sym typeface="Maven Pro"/>
            </a:endParaRPr>
          </a:p>
          <a:p>
            <a:pPr marL="0" lvl="0" indent="0" algn="l" rtl="0">
              <a:lnSpc>
                <a:spcPct val="115000"/>
              </a:lnSpc>
              <a:spcBef>
                <a:spcPts val="1200"/>
              </a:spcBef>
              <a:spcAft>
                <a:spcPts val="0"/>
              </a:spcAft>
              <a:buNone/>
            </a:pPr>
            <a:endParaRPr>
              <a:solidFill>
                <a:schemeClr val="lt1"/>
              </a:solidFill>
              <a:latin typeface="Maven Pro"/>
              <a:ea typeface="Maven Pro"/>
              <a:cs typeface="Maven Pro"/>
              <a:sym typeface="Maven Pro"/>
            </a:endParaRPr>
          </a:p>
          <a:p>
            <a:pPr marL="0" lvl="0" indent="0" algn="l" rtl="0">
              <a:lnSpc>
                <a:spcPct val="115000"/>
              </a:lnSpc>
              <a:spcBef>
                <a:spcPts val="1200"/>
              </a:spcBef>
              <a:spcAft>
                <a:spcPts val="200"/>
              </a:spcAft>
              <a:buNone/>
            </a:pPr>
            <a:endParaRPr b="1">
              <a:solidFill>
                <a:schemeClr val="lt1"/>
              </a:solidFill>
              <a:latin typeface="Maven Pro"/>
              <a:ea typeface="Maven Pro"/>
              <a:cs typeface="Maven Pro"/>
              <a:sym typeface="Maven Pro"/>
            </a:endParaRPr>
          </a:p>
        </p:txBody>
      </p:sp>
      <p:sp>
        <p:nvSpPr>
          <p:cNvPr id="754" name="Google Shape;754;p54"/>
          <p:cNvSpPr txBox="1">
            <a:spLocks noGrp="1"/>
          </p:cNvSpPr>
          <p:nvPr>
            <p:ph type="ctrTitle" idx="4"/>
          </p:nvPr>
        </p:nvSpPr>
        <p:spPr>
          <a:xfrm>
            <a:off x="561225" y="528750"/>
            <a:ext cx="3967200" cy="5808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200"/>
              </a:spcAft>
              <a:buNone/>
            </a:pPr>
            <a:r>
              <a:rPr lang="en"/>
              <a:t>Lasso Regression</a:t>
            </a:r>
            <a:endParaRPr/>
          </a:p>
        </p:txBody>
      </p:sp>
      <p:sp>
        <p:nvSpPr>
          <p:cNvPr id="755" name="Google Shape;755;p54"/>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
        <p:nvSpPr>
          <p:cNvPr id="756" name="Google Shape;756;p54"/>
          <p:cNvSpPr txBox="1"/>
          <p:nvPr/>
        </p:nvSpPr>
        <p:spPr>
          <a:xfrm>
            <a:off x="699175" y="1973075"/>
            <a:ext cx="4805400" cy="177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600">
                <a:solidFill>
                  <a:schemeClr val="lt1"/>
                </a:solidFill>
                <a:latin typeface="Maven Pro"/>
                <a:ea typeface="Maven Pro"/>
                <a:cs typeface="Maven Pro"/>
                <a:sym typeface="Maven Pro"/>
              </a:rPr>
              <a:t>Objective = RSS + α * (sum of </a:t>
            </a:r>
            <a:r>
              <a:rPr lang="en" sz="1600" u="sng">
                <a:solidFill>
                  <a:schemeClr val="lt1"/>
                </a:solidFill>
                <a:latin typeface="Maven Pro"/>
                <a:ea typeface="Maven Pro"/>
                <a:cs typeface="Maven Pro"/>
                <a:sym typeface="Maven Pro"/>
              </a:rPr>
              <a:t>absolute value</a:t>
            </a:r>
            <a:r>
              <a:rPr lang="en" sz="1600">
                <a:solidFill>
                  <a:schemeClr val="lt1"/>
                </a:solidFill>
                <a:latin typeface="Maven Pro"/>
                <a:ea typeface="Maven Pro"/>
                <a:cs typeface="Maven Pro"/>
                <a:sym typeface="Maven Pro"/>
              </a:rPr>
              <a:t> of coefficients)</a:t>
            </a:r>
            <a:endParaRPr sz="1600">
              <a:solidFill>
                <a:schemeClr val="lt1"/>
              </a:solidFill>
              <a:latin typeface="Maven Pro"/>
              <a:ea typeface="Maven Pro"/>
              <a:cs typeface="Maven Pro"/>
              <a:sym typeface="Maven Pro"/>
            </a:endParaRPr>
          </a:p>
          <a:p>
            <a:pPr marL="0" lvl="0" indent="0" algn="l" rtl="0">
              <a:lnSpc>
                <a:spcPct val="115000"/>
              </a:lnSpc>
              <a:spcBef>
                <a:spcPts val="200"/>
              </a:spcBef>
              <a:spcAft>
                <a:spcPts val="0"/>
              </a:spcAft>
              <a:buNone/>
            </a:pPr>
            <a:endParaRPr sz="1600">
              <a:solidFill>
                <a:schemeClr val="lt1"/>
              </a:solidFill>
              <a:latin typeface="Maven Pro"/>
              <a:ea typeface="Maven Pro"/>
              <a:cs typeface="Maven Pro"/>
              <a:sym typeface="Maven Pro"/>
            </a:endParaRPr>
          </a:p>
          <a:p>
            <a:pPr marL="0" lvl="0" indent="0" algn="l" rtl="0">
              <a:lnSpc>
                <a:spcPct val="115000"/>
              </a:lnSpc>
              <a:spcBef>
                <a:spcPts val="1200"/>
              </a:spcBef>
              <a:spcAft>
                <a:spcPts val="200"/>
              </a:spcAft>
              <a:buNone/>
            </a:pPr>
            <a:r>
              <a:rPr lang="en" sz="1700">
                <a:solidFill>
                  <a:schemeClr val="lt1"/>
                </a:solidFill>
                <a:latin typeface="Maven Pro"/>
                <a:ea typeface="Maven Pro"/>
                <a:cs typeface="Maven Pro"/>
                <a:sym typeface="Maven Pro"/>
              </a:rPr>
              <a:t>Adds a penalty proportional to the absolute value of the magnitude of coefficients</a:t>
            </a:r>
            <a:endParaRPr sz="1600">
              <a:solidFill>
                <a:schemeClr val="lt1"/>
              </a:solidFill>
              <a:latin typeface="Maven Pro"/>
              <a:ea typeface="Maven Pro"/>
              <a:cs typeface="Maven Pro"/>
              <a:sym typeface="Maven Pro"/>
            </a:endParaRPr>
          </a:p>
        </p:txBody>
      </p:sp>
      <p:grpSp>
        <p:nvGrpSpPr>
          <p:cNvPr id="757" name="Google Shape;757;p54"/>
          <p:cNvGrpSpPr/>
          <p:nvPr/>
        </p:nvGrpSpPr>
        <p:grpSpPr>
          <a:xfrm>
            <a:off x="4299826" y="3705350"/>
            <a:ext cx="4558949" cy="960775"/>
            <a:chOff x="4439726" y="2601625"/>
            <a:chExt cx="4558949" cy="960775"/>
          </a:xfrm>
        </p:grpSpPr>
        <p:sp>
          <p:nvSpPr>
            <p:cNvPr id="758" name="Google Shape;758;p54"/>
            <p:cNvSpPr/>
            <p:nvPr/>
          </p:nvSpPr>
          <p:spPr>
            <a:xfrm>
              <a:off x="4536650" y="2616500"/>
              <a:ext cx="4440300" cy="945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9" name="Google Shape;759;p54"/>
            <p:cNvPicPr preferRelativeResize="0"/>
            <p:nvPr/>
          </p:nvPicPr>
          <p:blipFill>
            <a:blip r:embed="rId3">
              <a:alphaModFix/>
            </a:blip>
            <a:stretch>
              <a:fillRect/>
            </a:stretch>
          </p:blipFill>
          <p:spPr>
            <a:xfrm>
              <a:off x="4439726" y="2601625"/>
              <a:ext cx="4558949" cy="8797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5"/>
          <p:cNvSpPr txBox="1">
            <a:spLocks noGrp="1"/>
          </p:cNvSpPr>
          <p:nvPr>
            <p:ph type="ctrTitle" idx="4"/>
          </p:nvPr>
        </p:nvSpPr>
        <p:spPr>
          <a:xfrm>
            <a:off x="596600" y="48562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After using Lasso Regression</a:t>
            </a:r>
            <a:endParaRPr/>
          </a:p>
        </p:txBody>
      </p:sp>
      <p:pic>
        <p:nvPicPr>
          <p:cNvPr id="765" name="Google Shape;765;p55"/>
          <p:cNvPicPr preferRelativeResize="0"/>
          <p:nvPr/>
        </p:nvPicPr>
        <p:blipFill>
          <a:blip r:embed="rId3">
            <a:alphaModFix/>
          </a:blip>
          <a:stretch>
            <a:fillRect/>
          </a:stretch>
        </p:blipFill>
        <p:spPr>
          <a:xfrm>
            <a:off x="3660325" y="2182025"/>
            <a:ext cx="5247974" cy="2718475"/>
          </a:xfrm>
          <a:prstGeom prst="rect">
            <a:avLst/>
          </a:prstGeom>
          <a:noFill/>
          <a:ln>
            <a:noFill/>
          </a:ln>
        </p:spPr>
      </p:pic>
      <p:pic>
        <p:nvPicPr>
          <p:cNvPr id="766" name="Google Shape;766;p55"/>
          <p:cNvPicPr preferRelativeResize="0"/>
          <p:nvPr/>
        </p:nvPicPr>
        <p:blipFill>
          <a:blip r:embed="rId4">
            <a:alphaModFix/>
          </a:blip>
          <a:stretch>
            <a:fillRect/>
          </a:stretch>
        </p:blipFill>
        <p:spPr>
          <a:xfrm>
            <a:off x="5325096" y="1160100"/>
            <a:ext cx="3583200" cy="1054275"/>
          </a:xfrm>
          <a:prstGeom prst="rect">
            <a:avLst/>
          </a:prstGeom>
          <a:noFill/>
          <a:ln>
            <a:noFill/>
          </a:ln>
        </p:spPr>
      </p:pic>
      <p:sp>
        <p:nvSpPr>
          <p:cNvPr id="767" name="Google Shape;767;p55"/>
          <p:cNvSpPr txBox="1"/>
          <p:nvPr/>
        </p:nvSpPr>
        <p:spPr>
          <a:xfrm>
            <a:off x="266150" y="1305425"/>
            <a:ext cx="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768" name="Google Shape;768;p55"/>
          <p:cNvSpPr txBox="1"/>
          <p:nvPr/>
        </p:nvSpPr>
        <p:spPr>
          <a:xfrm>
            <a:off x="361725" y="1256550"/>
            <a:ext cx="56700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Accuray of train is 0.22 and test is 0.22</a:t>
            </a:r>
            <a:endParaRPr sz="1500">
              <a:solidFill>
                <a:schemeClr val="lt1"/>
              </a:solidFill>
              <a:latin typeface="Maven Pro"/>
              <a:ea typeface="Maven Pro"/>
              <a:cs typeface="Maven Pro"/>
              <a:sym typeface="Maven Pro"/>
            </a:endParaRPr>
          </a:p>
          <a:p>
            <a:pPr marL="457200" lvl="0" indent="0" algn="l" rtl="0">
              <a:spcBef>
                <a:spcPts val="0"/>
              </a:spcBef>
              <a:spcAft>
                <a:spcPts val="0"/>
              </a:spcAft>
              <a:buNone/>
            </a:pPr>
            <a:endParaRPr sz="1500">
              <a:solidFill>
                <a:schemeClr val="lt1"/>
              </a:solidFill>
              <a:latin typeface="Maven Pro"/>
              <a:ea typeface="Maven Pro"/>
              <a:cs typeface="Maven Pro"/>
              <a:sym typeface="Maven Pro"/>
            </a:endParaRPr>
          </a:p>
          <a:p>
            <a:pPr marL="457200" lvl="0" indent="-323850" algn="l" rtl="0">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No overfitting of data but both accuracy are low</a:t>
            </a:r>
            <a:endParaRPr sz="1500">
              <a:solidFill>
                <a:schemeClr val="lt1"/>
              </a:solidFill>
              <a:latin typeface="Maven Pro"/>
              <a:ea typeface="Maven Pro"/>
              <a:cs typeface="Maven Pro"/>
              <a:sym typeface="Maven Pro"/>
            </a:endParaRPr>
          </a:p>
        </p:txBody>
      </p:sp>
      <p:sp>
        <p:nvSpPr>
          <p:cNvPr id="769" name="Google Shape;769;p55"/>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6"/>
          <p:cNvSpPr txBox="1">
            <a:spLocks noGrp="1"/>
          </p:cNvSpPr>
          <p:nvPr>
            <p:ph type="ctrTitle" idx="6"/>
          </p:nvPr>
        </p:nvSpPr>
        <p:spPr>
          <a:xfrm>
            <a:off x="432525" y="1230025"/>
            <a:ext cx="4440300" cy="19050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a:latin typeface="Maven Pro"/>
                <a:ea typeface="Maven Pro"/>
                <a:cs typeface="Maven Pro"/>
                <a:sym typeface="Maven Pro"/>
              </a:rPr>
              <a:t>Objective = RSS + α * (sum of </a:t>
            </a:r>
            <a:r>
              <a:rPr lang="en" sz="1700" u="sng">
                <a:latin typeface="Maven Pro"/>
                <a:ea typeface="Maven Pro"/>
                <a:cs typeface="Maven Pro"/>
                <a:sym typeface="Maven Pro"/>
              </a:rPr>
              <a:t>square</a:t>
            </a:r>
            <a:r>
              <a:rPr lang="en" sz="1700">
                <a:latin typeface="Maven Pro"/>
                <a:ea typeface="Maven Pro"/>
                <a:cs typeface="Maven Pro"/>
                <a:sym typeface="Maven Pro"/>
              </a:rPr>
              <a:t> of coefficients)</a:t>
            </a:r>
            <a:endParaRPr sz="1700">
              <a:latin typeface="Maven Pro"/>
              <a:ea typeface="Maven Pro"/>
              <a:cs typeface="Maven Pro"/>
              <a:sym typeface="Maven Pro"/>
            </a:endParaRPr>
          </a:p>
          <a:p>
            <a:pPr marL="0" lvl="0" indent="0" algn="l" rtl="0">
              <a:lnSpc>
                <a:spcPct val="115000"/>
              </a:lnSpc>
              <a:spcBef>
                <a:spcPts val="1200"/>
              </a:spcBef>
              <a:spcAft>
                <a:spcPts val="0"/>
              </a:spcAft>
              <a:buNone/>
            </a:pPr>
            <a:endParaRPr sz="1600">
              <a:latin typeface="Maven Pro"/>
              <a:ea typeface="Maven Pro"/>
              <a:cs typeface="Maven Pro"/>
              <a:sym typeface="Maven Pro"/>
            </a:endParaRPr>
          </a:p>
          <a:p>
            <a:pPr marL="0" lvl="0" indent="0" algn="l" rtl="0">
              <a:lnSpc>
                <a:spcPct val="115000"/>
              </a:lnSpc>
              <a:spcBef>
                <a:spcPts val="200"/>
              </a:spcBef>
              <a:spcAft>
                <a:spcPts val="0"/>
              </a:spcAft>
              <a:buNone/>
            </a:pPr>
            <a:r>
              <a:rPr lang="en" sz="1600">
                <a:latin typeface="Maven Pro"/>
                <a:ea typeface="Maven Pro"/>
                <a:cs typeface="Maven Pro"/>
                <a:sym typeface="Maven Pro"/>
              </a:rPr>
              <a:t>Adds a penalty proportional to the square of the magnitude of coefficients</a:t>
            </a:r>
            <a:endParaRPr sz="1700">
              <a:latin typeface="Maven Pro"/>
              <a:ea typeface="Maven Pro"/>
              <a:cs typeface="Maven Pro"/>
              <a:sym typeface="Maven Pro"/>
            </a:endParaRPr>
          </a:p>
          <a:p>
            <a:pPr marL="0" lvl="0" indent="0" algn="l" rtl="0">
              <a:lnSpc>
                <a:spcPct val="115000"/>
              </a:lnSpc>
              <a:spcBef>
                <a:spcPts val="1200"/>
              </a:spcBef>
              <a:spcAft>
                <a:spcPts val="200"/>
              </a:spcAft>
              <a:buNone/>
            </a:pPr>
            <a:endParaRPr sz="1700">
              <a:latin typeface="Maven Pro"/>
              <a:ea typeface="Maven Pro"/>
              <a:cs typeface="Maven Pro"/>
              <a:sym typeface="Maven Pro"/>
            </a:endParaRPr>
          </a:p>
        </p:txBody>
      </p:sp>
      <p:sp>
        <p:nvSpPr>
          <p:cNvPr id="775" name="Google Shape;775;p56"/>
          <p:cNvSpPr txBox="1">
            <a:spLocks noGrp="1"/>
          </p:cNvSpPr>
          <p:nvPr>
            <p:ph type="ctrTitle" idx="6"/>
          </p:nvPr>
        </p:nvSpPr>
        <p:spPr>
          <a:xfrm>
            <a:off x="584925" y="532375"/>
            <a:ext cx="3967200" cy="5808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200"/>
              </a:spcAft>
              <a:buNone/>
            </a:pPr>
            <a:r>
              <a:rPr lang="en"/>
              <a:t>Ridge Regression</a:t>
            </a:r>
            <a:endParaRPr/>
          </a:p>
        </p:txBody>
      </p:sp>
      <p:pic>
        <p:nvPicPr>
          <p:cNvPr id="776" name="Google Shape;776;p56"/>
          <p:cNvPicPr preferRelativeResize="0"/>
          <p:nvPr/>
        </p:nvPicPr>
        <p:blipFill>
          <a:blip r:embed="rId3">
            <a:alphaModFix/>
          </a:blip>
          <a:stretch>
            <a:fillRect/>
          </a:stretch>
        </p:blipFill>
        <p:spPr>
          <a:xfrm>
            <a:off x="4552125" y="3035125"/>
            <a:ext cx="4440299" cy="945900"/>
          </a:xfrm>
          <a:prstGeom prst="rect">
            <a:avLst/>
          </a:prstGeom>
          <a:noFill/>
          <a:ln>
            <a:noFill/>
          </a:ln>
        </p:spPr>
      </p:pic>
      <p:sp>
        <p:nvSpPr>
          <p:cNvPr id="777" name="Google Shape;777;p56"/>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7"/>
          <p:cNvSpPr txBox="1">
            <a:spLocks noGrp="1"/>
          </p:cNvSpPr>
          <p:nvPr>
            <p:ph type="ctrTitle" idx="4"/>
          </p:nvPr>
        </p:nvSpPr>
        <p:spPr>
          <a:xfrm>
            <a:off x="649575" y="407350"/>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After using Ridge Regression</a:t>
            </a:r>
            <a:endParaRPr/>
          </a:p>
        </p:txBody>
      </p:sp>
      <p:pic>
        <p:nvPicPr>
          <p:cNvPr id="783" name="Google Shape;783;p57"/>
          <p:cNvPicPr preferRelativeResize="0"/>
          <p:nvPr/>
        </p:nvPicPr>
        <p:blipFill>
          <a:blip r:embed="rId3">
            <a:alphaModFix/>
          </a:blip>
          <a:stretch>
            <a:fillRect/>
          </a:stretch>
        </p:blipFill>
        <p:spPr>
          <a:xfrm>
            <a:off x="3951725" y="2266525"/>
            <a:ext cx="4919950" cy="2524075"/>
          </a:xfrm>
          <a:prstGeom prst="rect">
            <a:avLst/>
          </a:prstGeom>
          <a:noFill/>
          <a:ln>
            <a:noFill/>
          </a:ln>
        </p:spPr>
      </p:pic>
      <p:pic>
        <p:nvPicPr>
          <p:cNvPr id="784" name="Google Shape;784;p57"/>
          <p:cNvPicPr preferRelativeResize="0"/>
          <p:nvPr/>
        </p:nvPicPr>
        <p:blipFill>
          <a:blip r:embed="rId4">
            <a:alphaModFix/>
          </a:blip>
          <a:stretch>
            <a:fillRect/>
          </a:stretch>
        </p:blipFill>
        <p:spPr>
          <a:xfrm>
            <a:off x="5508050" y="1172275"/>
            <a:ext cx="3363625" cy="1104275"/>
          </a:xfrm>
          <a:prstGeom prst="rect">
            <a:avLst/>
          </a:prstGeom>
          <a:noFill/>
          <a:ln>
            <a:noFill/>
          </a:ln>
        </p:spPr>
      </p:pic>
      <p:sp>
        <p:nvSpPr>
          <p:cNvPr id="785" name="Google Shape;785;p57"/>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
        <p:nvSpPr>
          <p:cNvPr id="786" name="Google Shape;786;p57"/>
          <p:cNvSpPr txBox="1"/>
          <p:nvPr/>
        </p:nvSpPr>
        <p:spPr>
          <a:xfrm>
            <a:off x="514125" y="1332750"/>
            <a:ext cx="56700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Accuray of train is 0.51 but test is 0.28</a:t>
            </a:r>
            <a:endParaRPr sz="1600">
              <a:solidFill>
                <a:schemeClr val="lt1"/>
              </a:solidFill>
              <a:latin typeface="Maven Pro"/>
              <a:ea typeface="Maven Pro"/>
              <a:cs typeface="Maven Pro"/>
              <a:sym typeface="Maven Pro"/>
            </a:endParaRPr>
          </a:p>
          <a:p>
            <a:pPr marL="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No overfitting of data and better accuracy</a:t>
            </a:r>
            <a:endParaRPr sz="1600">
              <a:solidFill>
                <a:schemeClr val="lt1"/>
              </a:solidFill>
              <a:latin typeface="Maven Pro"/>
              <a:ea typeface="Maven Pro"/>
              <a:cs typeface="Maven Pro"/>
              <a:sym typeface="Maven Pro"/>
            </a:endParaRPr>
          </a:p>
          <a:p>
            <a:pPr marL="457200" lvl="0" indent="0" algn="l" rtl="0">
              <a:spcBef>
                <a:spcPts val="0"/>
              </a:spcBef>
              <a:spcAft>
                <a:spcPts val="0"/>
              </a:spcAft>
              <a:buNone/>
            </a:pPr>
            <a:r>
              <a:rPr lang="en" sz="1600">
                <a:solidFill>
                  <a:schemeClr val="lt1"/>
                </a:solidFill>
                <a:latin typeface="Maven Pro"/>
                <a:ea typeface="Maven Pro"/>
                <a:cs typeface="Maven Pro"/>
                <a:sym typeface="Maven Pro"/>
              </a:rPr>
              <a:t>than lasso regression</a:t>
            </a:r>
            <a:endParaRPr sz="1600">
              <a:solidFill>
                <a:schemeClr val="lt1"/>
              </a:solidFill>
              <a:latin typeface="Maven Pro"/>
              <a:ea typeface="Maven Pro"/>
              <a:cs typeface="Maven Pro"/>
              <a:sym typeface="Maven Pr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58"/>
          <p:cNvSpPr txBox="1">
            <a:spLocks noGrp="1"/>
          </p:cNvSpPr>
          <p:nvPr>
            <p:ph type="ctrTitle" idx="6"/>
          </p:nvPr>
        </p:nvSpPr>
        <p:spPr>
          <a:xfrm>
            <a:off x="618825" y="411675"/>
            <a:ext cx="5609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variables affect Global Sales?</a:t>
            </a:r>
            <a:endParaRPr sz="3000"/>
          </a:p>
        </p:txBody>
      </p:sp>
      <p:sp>
        <p:nvSpPr>
          <p:cNvPr id="792" name="Google Shape;792;p58"/>
          <p:cNvSpPr txBox="1"/>
          <p:nvPr/>
        </p:nvSpPr>
        <p:spPr>
          <a:xfrm>
            <a:off x="314025" y="1753550"/>
            <a:ext cx="1726500" cy="2385238"/>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latin typeface="Share Tech"/>
                <a:ea typeface="Share Tech"/>
                <a:cs typeface="Share Tech"/>
                <a:sym typeface="Share Tech"/>
              </a:rPr>
              <a:t>Simulation: 	0.10432</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Misc: 	0.09282</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Shooter: 	0.02152</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Action:	0.01347</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Fighting: 	0.00261</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Racing:	-0.00111</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Role-Playing:	-0.00335</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Sports: 	-0.09871</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Adventure: 	-0.12221</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Strategy:	-0.13098</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Puzzle: 	-0.16437</a:t>
            </a:r>
            <a:endParaRPr sz="1300" dirty="0">
              <a:latin typeface="Share Tech"/>
              <a:ea typeface="Share Tech"/>
              <a:cs typeface="Share Tech"/>
              <a:sym typeface="Share Tech"/>
            </a:endParaRPr>
          </a:p>
        </p:txBody>
      </p:sp>
      <p:sp>
        <p:nvSpPr>
          <p:cNvPr id="793" name="Google Shape;793;p58"/>
          <p:cNvSpPr txBox="1"/>
          <p:nvPr/>
        </p:nvSpPr>
        <p:spPr>
          <a:xfrm>
            <a:off x="314025" y="1260950"/>
            <a:ext cx="1726500" cy="4155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Share Tech"/>
                <a:ea typeface="Share Tech"/>
                <a:cs typeface="Share Tech"/>
                <a:sym typeface="Share Tech"/>
              </a:rPr>
              <a:t>Genre</a:t>
            </a:r>
            <a:endParaRPr sz="1500">
              <a:latin typeface="Share Tech"/>
              <a:ea typeface="Share Tech"/>
              <a:cs typeface="Share Tech"/>
              <a:sym typeface="Share Tech"/>
            </a:endParaRPr>
          </a:p>
        </p:txBody>
      </p:sp>
      <p:sp>
        <p:nvSpPr>
          <p:cNvPr id="794" name="Google Shape;794;p58"/>
          <p:cNvSpPr txBox="1"/>
          <p:nvPr/>
        </p:nvSpPr>
        <p:spPr>
          <a:xfrm>
            <a:off x="2238475" y="1753550"/>
            <a:ext cx="2564700" cy="3139291"/>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Share Tech"/>
                <a:ea typeface="Share Tech"/>
                <a:cs typeface="Share Tech"/>
                <a:sym typeface="Share Tech"/>
              </a:rPr>
              <a:t>Nintendo: 		0.42431</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Electronic Arts: 	0.19804</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Square Enix: 		0.14368</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Ubisoft: 		0.12477</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Microsoft Game Studios: 	0.11395</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Namco Bandai Games: 	0.06327</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Activision: 		0.04821</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Sega: 		0.02691</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Eidos Interactive: 	0.02415</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Warner Bros. Interactive </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Entertainment: 	0.00709</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THQ: 		-0.03221</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Capcom: 		-0.03658</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Take-Two Interactive: 	-0.09876</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Atari: 		-0.15277</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Disney Interactive Studios: 	-0.33007</a:t>
            </a:r>
            <a:endParaRPr sz="1200" dirty="0">
              <a:latin typeface="Share Tech"/>
              <a:ea typeface="Share Tech"/>
              <a:cs typeface="Share Tech"/>
              <a:sym typeface="Share Tech"/>
            </a:endParaRPr>
          </a:p>
        </p:txBody>
      </p:sp>
      <p:sp>
        <p:nvSpPr>
          <p:cNvPr id="795" name="Google Shape;795;p58"/>
          <p:cNvSpPr txBox="1"/>
          <p:nvPr/>
        </p:nvSpPr>
        <p:spPr>
          <a:xfrm>
            <a:off x="2238475" y="1260950"/>
            <a:ext cx="2564700" cy="4155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Share Tech"/>
                <a:ea typeface="Share Tech"/>
                <a:cs typeface="Share Tech"/>
                <a:sym typeface="Share Tech"/>
              </a:rPr>
              <a:t>Publisher</a:t>
            </a:r>
            <a:endParaRPr sz="1500">
              <a:latin typeface="Share Tech"/>
              <a:ea typeface="Share Tech"/>
              <a:cs typeface="Share Tech"/>
              <a:sym typeface="Share Tech"/>
            </a:endParaRPr>
          </a:p>
        </p:txBody>
      </p:sp>
      <p:sp>
        <p:nvSpPr>
          <p:cNvPr id="796" name="Google Shape;796;p58"/>
          <p:cNvSpPr txBox="1"/>
          <p:nvPr/>
        </p:nvSpPr>
        <p:spPr>
          <a:xfrm>
            <a:off x="5001125" y="1753550"/>
            <a:ext cx="1227000" cy="1384964"/>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latin typeface="Share Tech"/>
                <a:ea typeface="Share Tech"/>
                <a:cs typeface="Share Tech"/>
                <a:sym typeface="Share Tech"/>
              </a:rPr>
              <a:t>AO:         0.8981</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K-A:     0.35146</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E:       -0.27362</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E10+:  -0.30953</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M:       -0.31263</a:t>
            </a:r>
            <a:endParaRPr sz="1300" dirty="0">
              <a:latin typeface="Share Tech"/>
              <a:ea typeface="Share Tech"/>
              <a:cs typeface="Share Tech"/>
              <a:sym typeface="Share Tech"/>
            </a:endParaRPr>
          </a:p>
          <a:p>
            <a:pPr marL="0" lvl="0" indent="0" algn="l" rtl="0">
              <a:spcBef>
                <a:spcPts val="0"/>
              </a:spcBef>
              <a:spcAft>
                <a:spcPts val="0"/>
              </a:spcAft>
              <a:buNone/>
            </a:pPr>
            <a:r>
              <a:rPr lang="en" sz="1300" dirty="0">
                <a:latin typeface="Share Tech"/>
                <a:ea typeface="Share Tech"/>
                <a:cs typeface="Share Tech"/>
                <a:sym typeface="Share Tech"/>
              </a:rPr>
              <a:t>T:        -0.35378</a:t>
            </a:r>
            <a:endParaRPr sz="1300" dirty="0">
              <a:latin typeface="Share Tech"/>
              <a:ea typeface="Share Tech"/>
              <a:cs typeface="Share Tech"/>
              <a:sym typeface="Share Tech"/>
            </a:endParaRPr>
          </a:p>
        </p:txBody>
      </p:sp>
      <p:sp>
        <p:nvSpPr>
          <p:cNvPr id="797" name="Google Shape;797;p58"/>
          <p:cNvSpPr txBox="1"/>
          <p:nvPr/>
        </p:nvSpPr>
        <p:spPr>
          <a:xfrm>
            <a:off x="5001125" y="1260950"/>
            <a:ext cx="1227000" cy="4155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Share Tech"/>
                <a:ea typeface="Share Tech"/>
                <a:cs typeface="Share Tech"/>
                <a:sym typeface="Share Tech"/>
              </a:rPr>
              <a:t>Rating</a:t>
            </a:r>
            <a:endParaRPr sz="1500">
              <a:latin typeface="Share Tech"/>
              <a:ea typeface="Share Tech"/>
              <a:cs typeface="Share Tech"/>
              <a:sym typeface="Share Tech"/>
            </a:endParaRPr>
          </a:p>
        </p:txBody>
      </p:sp>
      <p:sp>
        <p:nvSpPr>
          <p:cNvPr id="798" name="Google Shape;798;p58"/>
          <p:cNvSpPr/>
          <p:nvPr/>
        </p:nvSpPr>
        <p:spPr>
          <a:xfrm>
            <a:off x="361200" y="1844050"/>
            <a:ext cx="1521000" cy="20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8"/>
          <p:cNvSpPr/>
          <p:nvPr/>
        </p:nvSpPr>
        <p:spPr>
          <a:xfrm>
            <a:off x="2309075" y="1844050"/>
            <a:ext cx="2397600" cy="20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8"/>
          <p:cNvSpPr/>
          <p:nvPr/>
        </p:nvSpPr>
        <p:spPr>
          <a:xfrm>
            <a:off x="5038325" y="1844050"/>
            <a:ext cx="1089600" cy="20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8"/>
          <p:cNvSpPr txBox="1"/>
          <p:nvPr/>
        </p:nvSpPr>
        <p:spPr>
          <a:xfrm>
            <a:off x="6426075" y="1753550"/>
            <a:ext cx="1227000" cy="3323957"/>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Share Tech"/>
                <a:ea typeface="Share Tech"/>
                <a:cs typeface="Share Tech"/>
                <a:sym typeface="Share Tech"/>
              </a:rPr>
              <a:t>PS2:        0.26409</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Wii:         0.20179</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PS3:        0.14547</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XOne:      0.13581</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DS:          0.12716</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PSP:        0.10912</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PS:          0.07648</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GBA:       0.06123</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PS4:        0.04214</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X360:        0.0091</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GC:        -0.03342</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XB:       -0.03574</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3DS:      -0.07862</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PSV:      -0.14898</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WiiU:     -0.15595</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DC:        -0.34689</a:t>
            </a:r>
            <a:endParaRPr sz="1200" dirty="0">
              <a:latin typeface="Share Tech"/>
              <a:ea typeface="Share Tech"/>
              <a:cs typeface="Share Tech"/>
              <a:sym typeface="Share Tech"/>
            </a:endParaRPr>
          </a:p>
          <a:p>
            <a:pPr marL="0" lvl="0" indent="0" algn="l" rtl="0">
              <a:spcBef>
                <a:spcPts val="0"/>
              </a:spcBef>
              <a:spcAft>
                <a:spcPts val="0"/>
              </a:spcAft>
              <a:buNone/>
            </a:pPr>
            <a:r>
              <a:rPr lang="en" sz="1200" dirty="0">
                <a:latin typeface="Share Tech"/>
                <a:ea typeface="Share Tech"/>
                <a:cs typeface="Share Tech"/>
                <a:sym typeface="Share Tech"/>
              </a:rPr>
              <a:t>PC:        -0.37277</a:t>
            </a:r>
            <a:endParaRPr sz="1200" dirty="0">
              <a:latin typeface="Share Tech"/>
              <a:ea typeface="Share Tech"/>
              <a:cs typeface="Share Tech"/>
              <a:sym typeface="Share Tech"/>
            </a:endParaRPr>
          </a:p>
        </p:txBody>
      </p:sp>
      <p:sp>
        <p:nvSpPr>
          <p:cNvPr id="802" name="Google Shape;802;p58"/>
          <p:cNvSpPr txBox="1"/>
          <p:nvPr/>
        </p:nvSpPr>
        <p:spPr>
          <a:xfrm>
            <a:off x="6426075" y="1260950"/>
            <a:ext cx="1227000" cy="4155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Share Tech"/>
                <a:ea typeface="Share Tech"/>
                <a:cs typeface="Share Tech"/>
                <a:sym typeface="Share Tech"/>
              </a:rPr>
              <a:t>Platform</a:t>
            </a:r>
            <a:endParaRPr sz="1500">
              <a:latin typeface="Share Tech"/>
              <a:ea typeface="Share Tech"/>
              <a:cs typeface="Share Tech"/>
              <a:sym typeface="Share Tech"/>
            </a:endParaRPr>
          </a:p>
        </p:txBody>
      </p:sp>
      <p:sp>
        <p:nvSpPr>
          <p:cNvPr id="803" name="Google Shape;803;p58"/>
          <p:cNvSpPr/>
          <p:nvPr/>
        </p:nvSpPr>
        <p:spPr>
          <a:xfrm>
            <a:off x="6459602" y="1844050"/>
            <a:ext cx="1138096" cy="20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8"/>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Machine Learning</a:t>
            </a:r>
            <a:endParaRPr sz="1000">
              <a:latin typeface="Maven Pro"/>
              <a:ea typeface="Maven Pro"/>
              <a:cs typeface="Maven Pro"/>
              <a:sym typeface="Maven Pr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59"/>
          <p:cNvSpPr txBox="1"/>
          <p:nvPr/>
        </p:nvSpPr>
        <p:spPr>
          <a:xfrm>
            <a:off x="519625" y="365425"/>
            <a:ext cx="3717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Share Tech"/>
                <a:ea typeface="Share Tech"/>
                <a:cs typeface="Share Tech"/>
                <a:sym typeface="Share Tech"/>
              </a:rPr>
              <a:t>Conclusion Insights</a:t>
            </a:r>
            <a:endParaRPr sz="3000">
              <a:solidFill>
                <a:schemeClr val="lt1"/>
              </a:solidFill>
              <a:latin typeface="Share Tech"/>
              <a:ea typeface="Share Tech"/>
              <a:cs typeface="Share Tech"/>
              <a:sym typeface="Share Tech"/>
            </a:endParaRPr>
          </a:p>
        </p:txBody>
      </p:sp>
      <p:sp>
        <p:nvSpPr>
          <p:cNvPr id="810" name="Google Shape;810;p59"/>
          <p:cNvSpPr txBox="1"/>
          <p:nvPr/>
        </p:nvSpPr>
        <p:spPr>
          <a:xfrm>
            <a:off x="519625" y="3362475"/>
            <a:ext cx="7340400" cy="9465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Creating a game that is played Wii or PS2 platform will generate highest global sales - Wii and PlayStation are one of the more popular gaming platforms people use</a:t>
            </a:r>
            <a:endParaRPr sz="1500">
              <a:solidFill>
                <a:schemeClr val="lt1"/>
              </a:solidFill>
              <a:latin typeface="Maven Pro"/>
              <a:ea typeface="Maven Pro"/>
              <a:cs typeface="Maven Pro"/>
              <a:sym typeface="Maven Pro"/>
            </a:endParaRPr>
          </a:p>
        </p:txBody>
      </p:sp>
      <p:sp>
        <p:nvSpPr>
          <p:cNvPr id="811" name="Google Shape;811;p59"/>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Conclusion</a:t>
            </a:r>
            <a:endParaRPr sz="1000">
              <a:latin typeface="Maven Pro"/>
              <a:ea typeface="Maven Pro"/>
              <a:cs typeface="Maven Pro"/>
              <a:sym typeface="Maven Pro"/>
            </a:endParaRPr>
          </a:p>
        </p:txBody>
      </p:sp>
      <p:pic>
        <p:nvPicPr>
          <p:cNvPr id="812" name="Google Shape;812;p59"/>
          <p:cNvPicPr preferRelativeResize="0"/>
          <p:nvPr/>
        </p:nvPicPr>
        <p:blipFill>
          <a:blip r:embed="rId3">
            <a:alphaModFix/>
          </a:blip>
          <a:stretch>
            <a:fillRect/>
          </a:stretch>
        </p:blipFill>
        <p:spPr>
          <a:xfrm>
            <a:off x="7508126" y="0"/>
            <a:ext cx="1690976" cy="1905325"/>
          </a:xfrm>
          <a:prstGeom prst="rect">
            <a:avLst/>
          </a:prstGeom>
          <a:noFill/>
          <a:ln>
            <a:noFill/>
          </a:ln>
        </p:spPr>
      </p:pic>
      <p:sp>
        <p:nvSpPr>
          <p:cNvPr id="813" name="Google Shape;813;p59"/>
          <p:cNvSpPr txBox="1"/>
          <p:nvPr/>
        </p:nvSpPr>
        <p:spPr>
          <a:xfrm>
            <a:off x="519625" y="1178675"/>
            <a:ext cx="6664500" cy="9312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Simulation game - This genre showed the highest correlation to global sales</a:t>
            </a:r>
            <a:endParaRPr sz="1500">
              <a:solidFill>
                <a:schemeClr val="lt1"/>
              </a:solidFill>
              <a:latin typeface="Maven Pro"/>
              <a:ea typeface="Maven Pro"/>
              <a:cs typeface="Maven Pro"/>
              <a:sym typeface="Maven Pro"/>
            </a:endParaRPr>
          </a:p>
          <a:p>
            <a:pPr marL="0" lvl="0" indent="0" algn="l" rtl="0">
              <a:spcBef>
                <a:spcPts val="0"/>
              </a:spcBef>
              <a:spcAft>
                <a:spcPts val="0"/>
              </a:spcAft>
              <a:buNone/>
            </a:pPr>
            <a:endParaRPr>
              <a:latin typeface="Maven Pro"/>
              <a:ea typeface="Maven Pro"/>
              <a:cs typeface="Maven Pro"/>
              <a:sym typeface="Maven Pro"/>
            </a:endParaRPr>
          </a:p>
        </p:txBody>
      </p:sp>
      <p:sp>
        <p:nvSpPr>
          <p:cNvPr id="814" name="Google Shape;814;p59"/>
          <p:cNvSpPr txBox="1"/>
          <p:nvPr/>
        </p:nvSpPr>
        <p:spPr>
          <a:xfrm>
            <a:off x="519625" y="1848625"/>
            <a:ext cx="7340400" cy="6810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Nintendo - Publishing a game through Nintendo would generate highest global sales as Nintendo is one of the popular companies</a:t>
            </a:r>
            <a:endParaRPr>
              <a:latin typeface="Maven Pro"/>
              <a:ea typeface="Maven Pro"/>
              <a:cs typeface="Maven Pro"/>
              <a:sym typeface="Maven Pro"/>
            </a:endParaRPr>
          </a:p>
        </p:txBody>
      </p:sp>
      <p:sp>
        <p:nvSpPr>
          <p:cNvPr id="815" name="Google Shape;815;p59"/>
          <p:cNvSpPr txBox="1"/>
          <p:nvPr/>
        </p:nvSpPr>
        <p:spPr>
          <a:xfrm>
            <a:off x="519625" y="2567450"/>
            <a:ext cx="7340400" cy="6810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AO rating (‘Adults-only 18+’) - Creating a game with this rating would most likely have higher global sales. People might like games with gore in it</a:t>
            </a:r>
            <a:endParaRPr>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60"/>
          <p:cNvSpPr txBox="1"/>
          <p:nvPr/>
        </p:nvSpPr>
        <p:spPr>
          <a:xfrm>
            <a:off x="1060050" y="877825"/>
            <a:ext cx="257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821" name="Google Shape;821;p60"/>
          <p:cNvSpPr txBox="1">
            <a:spLocks noGrp="1"/>
          </p:cNvSpPr>
          <p:nvPr>
            <p:ph type="ctrTitle" idx="6"/>
          </p:nvPr>
        </p:nvSpPr>
        <p:spPr>
          <a:xfrm>
            <a:off x="618825" y="411675"/>
            <a:ext cx="5609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we learnt</a:t>
            </a:r>
            <a:endParaRPr sz="3000"/>
          </a:p>
        </p:txBody>
      </p:sp>
      <p:sp>
        <p:nvSpPr>
          <p:cNvPr id="822" name="Google Shape;822;p60"/>
          <p:cNvSpPr txBox="1">
            <a:spLocks noGrp="1"/>
          </p:cNvSpPr>
          <p:nvPr>
            <p:ph type="ctrTitle" idx="6"/>
          </p:nvPr>
        </p:nvSpPr>
        <p:spPr>
          <a:xfrm>
            <a:off x="731150" y="1112950"/>
            <a:ext cx="4301400" cy="12342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700">
                <a:latin typeface="Maven Pro"/>
                <a:ea typeface="Maven Pro"/>
                <a:cs typeface="Maven Pro"/>
                <a:sym typeface="Maven Pro"/>
              </a:rPr>
              <a:t>Random Forest Regression</a:t>
            </a:r>
            <a:endParaRPr sz="1700">
              <a:latin typeface="Maven Pro"/>
              <a:ea typeface="Maven Pro"/>
              <a:cs typeface="Maven Pro"/>
              <a:sym typeface="Maven Pro"/>
            </a:endParaRPr>
          </a:p>
          <a:p>
            <a:pPr marL="0" lvl="0" indent="0" algn="l" rtl="0">
              <a:lnSpc>
                <a:spcPct val="115000"/>
              </a:lnSpc>
              <a:spcBef>
                <a:spcPts val="0"/>
              </a:spcBef>
              <a:spcAft>
                <a:spcPts val="0"/>
              </a:spcAft>
              <a:buNone/>
            </a:pPr>
            <a:r>
              <a:rPr lang="en" sz="1700">
                <a:latin typeface="Maven Pro"/>
                <a:ea typeface="Maven Pro"/>
                <a:cs typeface="Maven Pro"/>
                <a:sym typeface="Maven Pro"/>
              </a:rPr>
              <a:t>Regularisation:</a:t>
            </a:r>
            <a:endParaRPr sz="1700">
              <a:latin typeface="Maven Pro"/>
              <a:ea typeface="Maven Pro"/>
              <a:cs typeface="Maven Pro"/>
              <a:sym typeface="Maven Pro"/>
            </a:endParaRPr>
          </a:p>
          <a:p>
            <a:pPr marL="457200" lvl="0" indent="0" algn="l" rtl="0">
              <a:lnSpc>
                <a:spcPct val="115000"/>
              </a:lnSpc>
              <a:spcBef>
                <a:spcPts val="0"/>
              </a:spcBef>
              <a:spcAft>
                <a:spcPts val="0"/>
              </a:spcAft>
              <a:buNone/>
            </a:pPr>
            <a:r>
              <a:rPr lang="en" sz="1700">
                <a:latin typeface="Maven Pro"/>
                <a:ea typeface="Maven Pro"/>
                <a:cs typeface="Maven Pro"/>
                <a:sym typeface="Maven Pro"/>
              </a:rPr>
              <a:t>Lasso Regression</a:t>
            </a:r>
            <a:endParaRPr sz="1700">
              <a:latin typeface="Maven Pro"/>
              <a:ea typeface="Maven Pro"/>
              <a:cs typeface="Maven Pro"/>
              <a:sym typeface="Maven Pro"/>
            </a:endParaRPr>
          </a:p>
          <a:p>
            <a:pPr marL="457200" lvl="0" indent="0" algn="l" rtl="0">
              <a:lnSpc>
                <a:spcPct val="115000"/>
              </a:lnSpc>
              <a:spcBef>
                <a:spcPts val="0"/>
              </a:spcBef>
              <a:spcAft>
                <a:spcPts val="0"/>
              </a:spcAft>
              <a:buNone/>
            </a:pPr>
            <a:r>
              <a:rPr lang="en" sz="1700">
                <a:latin typeface="Maven Pro"/>
                <a:ea typeface="Maven Pro"/>
                <a:cs typeface="Maven Pro"/>
                <a:sym typeface="Maven Pro"/>
              </a:rPr>
              <a:t>Ridge Regression</a:t>
            </a:r>
            <a:endParaRPr sz="1700">
              <a:latin typeface="Maven Pro"/>
              <a:ea typeface="Maven Pro"/>
              <a:cs typeface="Maven Pro"/>
              <a:sym typeface="Maven Pro"/>
            </a:endParaRPr>
          </a:p>
        </p:txBody>
      </p:sp>
      <p:sp>
        <p:nvSpPr>
          <p:cNvPr id="823" name="Google Shape;823;p60"/>
          <p:cNvSpPr txBox="1">
            <a:spLocks noGrp="1"/>
          </p:cNvSpPr>
          <p:nvPr>
            <p:ph type="ctrTitle" idx="6"/>
          </p:nvPr>
        </p:nvSpPr>
        <p:spPr>
          <a:xfrm>
            <a:off x="667800" y="2347150"/>
            <a:ext cx="5609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Outcome of Project:</a:t>
            </a:r>
            <a:endParaRPr sz="3000"/>
          </a:p>
        </p:txBody>
      </p:sp>
      <p:sp>
        <p:nvSpPr>
          <p:cNvPr id="824" name="Google Shape;824;p60"/>
          <p:cNvSpPr txBox="1"/>
          <p:nvPr/>
        </p:nvSpPr>
        <p:spPr>
          <a:xfrm>
            <a:off x="618825" y="2924950"/>
            <a:ext cx="64662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lt1"/>
                </a:solidFill>
                <a:latin typeface="Maven Pro"/>
                <a:ea typeface="Maven Pro"/>
                <a:cs typeface="Maven Pro"/>
                <a:sym typeface="Maven Pro"/>
              </a:rPr>
              <a:t>Using our Ridge Regression model, game creators can:</a:t>
            </a:r>
            <a:endParaRPr sz="1500">
              <a:solidFill>
                <a:schemeClr val="lt1"/>
              </a:solidFill>
              <a:latin typeface="Maven Pro"/>
              <a:ea typeface="Maven Pro"/>
              <a:cs typeface="Maven Pro"/>
              <a:sym typeface="Maven Pro"/>
            </a:endParaRPr>
          </a:p>
          <a:p>
            <a:pPr marL="0" lvl="0" indent="0" algn="l" rtl="0">
              <a:spcBef>
                <a:spcPts val="0"/>
              </a:spcBef>
              <a:spcAft>
                <a:spcPts val="0"/>
              </a:spcAft>
              <a:buNone/>
            </a:pPr>
            <a:endParaRPr sz="1500">
              <a:solidFill>
                <a:schemeClr val="lt1"/>
              </a:solidFill>
              <a:latin typeface="Maven Pro"/>
              <a:ea typeface="Maven Pro"/>
              <a:cs typeface="Maven Pro"/>
              <a:sym typeface="Maven Pro"/>
            </a:endParaRPr>
          </a:p>
          <a:p>
            <a:pPr marL="457200" lvl="0" indent="-323850" algn="l" rtl="0">
              <a:spcBef>
                <a:spcPts val="0"/>
              </a:spcBef>
              <a:spcAft>
                <a:spcPts val="0"/>
              </a:spcAft>
              <a:buClr>
                <a:schemeClr val="lt1"/>
              </a:buClr>
              <a:buSzPts val="1500"/>
              <a:buFont typeface="Maven Pro"/>
              <a:buAutoNum type="arabicPeriod"/>
            </a:pPr>
            <a:r>
              <a:rPr lang="en" sz="1500">
                <a:solidFill>
                  <a:schemeClr val="lt1"/>
                </a:solidFill>
                <a:latin typeface="Maven Pro"/>
                <a:ea typeface="Maven Pro"/>
                <a:cs typeface="Maven Pro"/>
                <a:sym typeface="Maven Pro"/>
              </a:rPr>
              <a:t>Choose a genre of game to create and the platform of the game</a:t>
            </a:r>
            <a:endParaRPr sz="1500">
              <a:solidFill>
                <a:schemeClr val="lt1"/>
              </a:solidFill>
              <a:latin typeface="Maven Pro"/>
              <a:ea typeface="Maven Pro"/>
              <a:cs typeface="Maven Pro"/>
              <a:sym typeface="Maven Pro"/>
            </a:endParaRPr>
          </a:p>
          <a:p>
            <a:pPr marL="457200" lvl="0" indent="0" algn="l" rtl="0">
              <a:spcBef>
                <a:spcPts val="0"/>
              </a:spcBef>
              <a:spcAft>
                <a:spcPts val="0"/>
              </a:spcAft>
              <a:buNone/>
            </a:pPr>
            <a:endParaRPr sz="1500">
              <a:solidFill>
                <a:schemeClr val="lt1"/>
              </a:solidFill>
              <a:latin typeface="Maven Pro"/>
              <a:ea typeface="Maven Pro"/>
              <a:cs typeface="Maven Pro"/>
              <a:sym typeface="Maven Pro"/>
            </a:endParaRPr>
          </a:p>
          <a:p>
            <a:pPr marL="457200" lvl="0" indent="-323850" algn="l" rtl="0">
              <a:spcBef>
                <a:spcPts val="0"/>
              </a:spcBef>
              <a:spcAft>
                <a:spcPts val="0"/>
              </a:spcAft>
              <a:buClr>
                <a:schemeClr val="lt1"/>
              </a:buClr>
              <a:buSzPts val="1500"/>
              <a:buFont typeface="Maven Pro"/>
              <a:buAutoNum type="arabicPeriod"/>
            </a:pPr>
            <a:r>
              <a:rPr lang="en" sz="1500">
                <a:solidFill>
                  <a:schemeClr val="lt1"/>
                </a:solidFill>
                <a:latin typeface="Maven Pro"/>
                <a:ea typeface="Maven Pro"/>
                <a:cs typeface="Maven Pro"/>
                <a:sym typeface="Maven Pro"/>
              </a:rPr>
              <a:t>Choose which company to partner with to generate the most revenue</a:t>
            </a:r>
            <a:endParaRPr sz="1500">
              <a:solidFill>
                <a:schemeClr val="lt1"/>
              </a:solidFill>
              <a:latin typeface="Maven Pro"/>
              <a:ea typeface="Maven Pro"/>
              <a:cs typeface="Maven Pro"/>
              <a:sym typeface="Maven Pro"/>
            </a:endParaRPr>
          </a:p>
          <a:p>
            <a:pPr marL="0" lvl="0" indent="0" algn="l" rtl="0">
              <a:spcBef>
                <a:spcPts val="0"/>
              </a:spcBef>
              <a:spcAft>
                <a:spcPts val="0"/>
              </a:spcAft>
              <a:buNone/>
            </a:pPr>
            <a:endParaRPr sz="1500">
              <a:solidFill>
                <a:schemeClr val="lt1"/>
              </a:solidFill>
              <a:latin typeface="Maven Pro"/>
              <a:ea typeface="Maven Pro"/>
              <a:cs typeface="Maven Pro"/>
              <a:sym typeface="Maven Pro"/>
            </a:endParaRPr>
          </a:p>
        </p:txBody>
      </p:sp>
      <p:sp>
        <p:nvSpPr>
          <p:cNvPr id="825" name="Google Shape;825;p60"/>
          <p:cNvSpPr txBox="1"/>
          <p:nvPr/>
        </p:nvSpPr>
        <p:spPr>
          <a:xfrm>
            <a:off x="636000" y="4639775"/>
            <a:ext cx="15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Conclusion</a:t>
            </a:r>
            <a:endParaRPr sz="1000">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62"/>
          <p:cNvSpPr txBox="1">
            <a:spLocks noGrp="1"/>
          </p:cNvSpPr>
          <p:nvPr>
            <p:ph type="title" idx="4294967295"/>
          </p:nvPr>
        </p:nvSpPr>
        <p:spPr>
          <a:xfrm>
            <a:off x="2321250" y="2011050"/>
            <a:ext cx="4501500" cy="112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700"/>
              <a:t>THANK YOU</a:t>
            </a:r>
            <a:endParaRPr sz="6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6"/>
          <p:cNvSpPr txBox="1">
            <a:spLocks noGrp="1"/>
          </p:cNvSpPr>
          <p:nvPr>
            <p:ph type="body" idx="1"/>
          </p:nvPr>
        </p:nvSpPr>
        <p:spPr>
          <a:xfrm>
            <a:off x="618825" y="4267900"/>
            <a:ext cx="73719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u="sng">
                <a:hlinkClick r:id="rId3"/>
              </a:rPr>
              <a:t>https://www.kaggle.com/datasets/sidtwr/videogames-sales-dataset?select=Video_Games_Sales_as_at_22_Dec_2016.csv</a:t>
            </a:r>
            <a:r>
              <a:rPr lang="en" sz="900"/>
              <a:t> </a:t>
            </a:r>
            <a:endParaRPr sz="900"/>
          </a:p>
          <a:p>
            <a:pPr marL="0" lvl="0" indent="0" algn="l" rtl="0">
              <a:spcBef>
                <a:spcPts val="0"/>
              </a:spcBef>
              <a:spcAft>
                <a:spcPts val="0"/>
              </a:spcAft>
              <a:buNone/>
            </a:pPr>
            <a:endParaRPr sz="900"/>
          </a:p>
        </p:txBody>
      </p:sp>
      <p:sp>
        <p:nvSpPr>
          <p:cNvPr id="472" name="Google Shape;472;p26"/>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Dataset</a:t>
            </a:r>
            <a:endParaRPr/>
          </a:p>
        </p:txBody>
      </p:sp>
      <p:pic>
        <p:nvPicPr>
          <p:cNvPr id="473" name="Google Shape;473;p26"/>
          <p:cNvPicPr preferRelativeResize="0"/>
          <p:nvPr/>
        </p:nvPicPr>
        <p:blipFill>
          <a:blip r:embed="rId4">
            <a:alphaModFix/>
          </a:blip>
          <a:stretch>
            <a:fillRect/>
          </a:stretch>
        </p:blipFill>
        <p:spPr>
          <a:xfrm>
            <a:off x="736000" y="875575"/>
            <a:ext cx="6235499" cy="3392325"/>
          </a:xfrm>
          <a:prstGeom prst="rect">
            <a:avLst/>
          </a:prstGeom>
          <a:noFill/>
          <a:ln>
            <a:noFill/>
          </a:ln>
        </p:spPr>
      </p:pic>
      <p:sp>
        <p:nvSpPr>
          <p:cNvPr id="474" name="Google Shape;474;p26"/>
          <p:cNvSpPr txBox="1"/>
          <p:nvPr/>
        </p:nvSpPr>
        <p:spPr>
          <a:xfrm>
            <a:off x="902125" y="4587800"/>
            <a:ext cx="8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Intro</a:t>
            </a:r>
            <a:endParaRPr>
              <a:solidFill>
                <a:schemeClr val="lt1"/>
              </a:solidFill>
              <a:latin typeface="Share Tech"/>
              <a:ea typeface="Share Tech"/>
              <a:cs typeface="Share Tech"/>
              <a:sym typeface="Share Tech"/>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7"/>
          <p:cNvSpPr txBox="1"/>
          <p:nvPr/>
        </p:nvSpPr>
        <p:spPr>
          <a:xfrm>
            <a:off x="635750" y="542150"/>
            <a:ext cx="50235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Share Tech"/>
                <a:ea typeface="Share Tech"/>
                <a:cs typeface="Share Tech"/>
                <a:sym typeface="Share Tech"/>
              </a:rPr>
              <a:t>Why Global Sales?</a:t>
            </a:r>
            <a:endParaRPr sz="3000">
              <a:solidFill>
                <a:schemeClr val="lt1"/>
              </a:solidFill>
              <a:latin typeface="Share Tech"/>
              <a:ea typeface="Share Tech"/>
              <a:cs typeface="Share Tech"/>
              <a:sym typeface="Share Tech"/>
            </a:endParaRPr>
          </a:p>
          <a:p>
            <a:pPr marL="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One of the main reasons why game creators create games</a:t>
            </a:r>
            <a:endParaRPr sz="1600">
              <a:solidFill>
                <a:schemeClr val="lt1"/>
              </a:solidFill>
              <a:latin typeface="Maven Pro"/>
              <a:ea typeface="Maven Pro"/>
              <a:cs typeface="Maven Pro"/>
              <a:sym typeface="Maven Pro"/>
            </a:endParaRPr>
          </a:p>
          <a:p>
            <a:pPr marL="45720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330200" algn="l" rtl="0">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Good indication of success of game</a:t>
            </a:r>
            <a:endParaRPr sz="1600">
              <a:solidFill>
                <a:schemeClr val="lt1"/>
              </a:solidFill>
              <a:latin typeface="Maven Pro"/>
              <a:ea typeface="Maven Pro"/>
              <a:cs typeface="Maven Pro"/>
              <a:sym typeface="Maven Pro"/>
            </a:endParaRPr>
          </a:p>
        </p:txBody>
      </p:sp>
      <p:sp>
        <p:nvSpPr>
          <p:cNvPr id="480" name="Google Shape;480;p27"/>
          <p:cNvSpPr txBox="1"/>
          <p:nvPr/>
        </p:nvSpPr>
        <p:spPr>
          <a:xfrm>
            <a:off x="711950" y="2714800"/>
            <a:ext cx="50235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Share Tech"/>
                <a:ea typeface="Share Tech"/>
                <a:cs typeface="Share Tech"/>
                <a:sym typeface="Share Tech"/>
              </a:rPr>
              <a:t>Useful Variables </a:t>
            </a:r>
            <a:endParaRPr sz="3000">
              <a:solidFill>
                <a:schemeClr val="lt1"/>
              </a:solidFill>
              <a:latin typeface="Share Tech"/>
              <a:ea typeface="Share Tech"/>
              <a:cs typeface="Share Tech"/>
              <a:sym typeface="Share Tech"/>
            </a:endParaRPr>
          </a:p>
          <a:p>
            <a:pPr marL="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0" algn="l" rtl="0">
              <a:spcBef>
                <a:spcPts val="0"/>
              </a:spcBef>
              <a:spcAft>
                <a:spcPts val="0"/>
              </a:spcAft>
              <a:buNone/>
            </a:pPr>
            <a:r>
              <a:rPr lang="en" sz="1600">
                <a:solidFill>
                  <a:schemeClr val="lt1"/>
                </a:solidFill>
                <a:latin typeface="Maven Pro"/>
                <a:ea typeface="Maven Pro"/>
                <a:cs typeface="Maven Pro"/>
                <a:sym typeface="Maven Pro"/>
              </a:rPr>
              <a:t>Genre, Publisher, Platform, Year of Release, Rating, Critic Score and User Score</a:t>
            </a:r>
            <a:endParaRPr sz="1600">
              <a:solidFill>
                <a:schemeClr val="lt1"/>
              </a:solidFill>
              <a:latin typeface="Maven Pro"/>
              <a:ea typeface="Maven Pro"/>
              <a:cs typeface="Maven Pro"/>
              <a:sym typeface="Maven Pro"/>
            </a:endParaRPr>
          </a:p>
        </p:txBody>
      </p:sp>
      <p:pic>
        <p:nvPicPr>
          <p:cNvPr id="481" name="Google Shape;481;p27"/>
          <p:cNvPicPr preferRelativeResize="0"/>
          <p:nvPr/>
        </p:nvPicPr>
        <p:blipFill>
          <a:blip r:embed="rId3">
            <a:alphaModFix/>
          </a:blip>
          <a:stretch>
            <a:fillRect/>
          </a:stretch>
        </p:blipFill>
        <p:spPr>
          <a:xfrm>
            <a:off x="6676625" y="1818871"/>
            <a:ext cx="1779875" cy="1982050"/>
          </a:xfrm>
          <a:prstGeom prst="rect">
            <a:avLst/>
          </a:prstGeom>
          <a:noFill/>
          <a:ln>
            <a:noFill/>
          </a:ln>
        </p:spPr>
      </p:pic>
      <p:sp>
        <p:nvSpPr>
          <p:cNvPr id="482" name="Google Shape;482;p27"/>
          <p:cNvSpPr txBox="1"/>
          <p:nvPr/>
        </p:nvSpPr>
        <p:spPr>
          <a:xfrm>
            <a:off x="902125" y="4587800"/>
            <a:ext cx="8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Intro</a:t>
            </a:r>
            <a:endParaRPr>
              <a:solidFill>
                <a:schemeClr val="lt1"/>
              </a:solidFill>
              <a:latin typeface="Share Tech"/>
              <a:ea typeface="Share Tech"/>
              <a:cs typeface="Share Tech"/>
              <a:sym typeface="Share Tec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8"/>
          <p:cNvSpPr txBox="1">
            <a:spLocks noGrp="1"/>
          </p:cNvSpPr>
          <p:nvPr>
            <p:ph type="ctrTitle"/>
          </p:nvPr>
        </p:nvSpPr>
        <p:spPr>
          <a:xfrm>
            <a:off x="618825" y="411675"/>
            <a:ext cx="4763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Cleaning the dataset</a:t>
            </a:r>
            <a:endParaRPr/>
          </a:p>
        </p:txBody>
      </p:sp>
      <p:sp>
        <p:nvSpPr>
          <p:cNvPr id="488" name="Google Shape;488;p28"/>
          <p:cNvSpPr txBox="1">
            <a:spLocks noGrp="1"/>
          </p:cNvSpPr>
          <p:nvPr>
            <p:ph type="body" idx="4294967295"/>
          </p:nvPr>
        </p:nvSpPr>
        <p:spPr>
          <a:xfrm>
            <a:off x="618825" y="989483"/>
            <a:ext cx="3908700" cy="3786900"/>
          </a:xfrm>
          <a:prstGeom prst="rect">
            <a:avLst/>
          </a:prstGeom>
        </p:spPr>
        <p:txBody>
          <a:bodyPr spcFirstLastPara="1" wrap="square" lIns="91425" tIns="91425" rIns="91425" bIns="91425" anchor="t" anchorCtr="0">
            <a:noAutofit/>
          </a:bodyPr>
          <a:lstStyle/>
          <a:p>
            <a:pPr marL="241300" lvl="0" indent="-266700" algn="l" rtl="0">
              <a:spcBef>
                <a:spcPts val="300"/>
              </a:spcBef>
              <a:spcAft>
                <a:spcPts val="0"/>
              </a:spcAft>
              <a:buClr>
                <a:schemeClr val="accent2"/>
              </a:buClr>
              <a:buSzPts val="2200"/>
              <a:buFont typeface="Maven Pro"/>
              <a:buChar char="●"/>
            </a:pPr>
            <a:r>
              <a:rPr lang="en" sz="2200"/>
              <a:t>NaN values </a:t>
            </a:r>
            <a:endParaRPr sz="2200"/>
          </a:p>
          <a:p>
            <a:pPr marL="241300" lvl="0" indent="-266700" algn="l" rtl="0">
              <a:spcBef>
                <a:spcPts val="300"/>
              </a:spcBef>
              <a:spcAft>
                <a:spcPts val="0"/>
              </a:spcAft>
              <a:buClr>
                <a:schemeClr val="accent2"/>
              </a:buClr>
              <a:buSzPts val="2200"/>
              <a:buFont typeface="Maven Pro"/>
              <a:buChar char="●"/>
            </a:pPr>
            <a:r>
              <a:rPr lang="en" sz="2200"/>
              <a:t>Massive Outlier</a:t>
            </a:r>
            <a:endParaRPr sz="2200"/>
          </a:p>
          <a:p>
            <a:pPr marL="0" lvl="0" indent="0" algn="l" rtl="0">
              <a:spcBef>
                <a:spcPts val="300"/>
              </a:spcBef>
              <a:spcAft>
                <a:spcPts val="0"/>
              </a:spcAft>
              <a:buNone/>
            </a:pPr>
            <a:endParaRPr sz="1400"/>
          </a:p>
        </p:txBody>
      </p:sp>
      <p:sp>
        <p:nvSpPr>
          <p:cNvPr id="489" name="Google Shape;489;p28"/>
          <p:cNvSpPr txBox="1"/>
          <p:nvPr/>
        </p:nvSpPr>
        <p:spPr>
          <a:xfrm>
            <a:off x="825925" y="4587800"/>
            <a:ext cx="8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Cleaning</a:t>
            </a:r>
            <a:endParaRPr>
              <a:solidFill>
                <a:schemeClr val="lt1"/>
              </a:solidFill>
              <a:latin typeface="Share Tech"/>
              <a:ea typeface="Share Tech"/>
              <a:cs typeface="Share Tech"/>
              <a:sym typeface="Share Tech"/>
            </a:endParaRPr>
          </a:p>
        </p:txBody>
      </p:sp>
      <p:pic>
        <p:nvPicPr>
          <p:cNvPr id="490" name="Google Shape;490;p28"/>
          <p:cNvPicPr preferRelativeResize="0"/>
          <p:nvPr/>
        </p:nvPicPr>
        <p:blipFill>
          <a:blip r:embed="rId3">
            <a:alphaModFix/>
          </a:blip>
          <a:stretch>
            <a:fillRect/>
          </a:stretch>
        </p:blipFill>
        <p:spPr>
          <a:xfrm>
            <a:off x="5557650" y="1586975"/>
            <a:ext cx="2143125" cy="2143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9"/>
          <p:cNvSpPr txBox="1">
            <a:spLocks noGrp="1"/>
          </p:cNvSpPr>
          <p:nvPr>
            <p:ph type="ctrTitle"/>
          </p:nvPr>
        </p:nvSpPr>
        <p:spPr>
          <a:xfrm>
            <a:off x="618825" y="411675"/>
            <a:ext cx="4763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NaN values</a:t>
            </a:r>
            <a:endParaRPr/>
          </a:p>
        </p:txBody>
      </p:sp>
      <p:pic>
        <p:nvPicPr>
          <p:cNvPr id="496" name="Google Shape;496;p29"/>
          <p:cNvPicPr preferRelativeResize="0"/>
          <p:nvPr/>
        </p:nvPicPr>
        <p:blipFill>
          <a:blip r:embed="rId3">
            <a:alphaModFix/>
          </a:blip>
          <a:stretch>
            <a:fillRect/>
          </a:stretch>
        </p:blipFill>
        <p:spPr>
          <a:xfrm>
            <a:off x="618825" y="1678058"/>
            <a:ext cx="8372774" cy="1787380"/>
          </a:xfrm>
          <a:prstGeom prst="rect">
            <a:avLst/>
          </a:prstGeom>
          <a:noFill/>
          <a:ln>
            <a:noFill/>
          </a:ln>
        </p:spPr>
      </p:pic>
      <p:sp>
        <p:nvSpPr>
          <p:cNvPr id="497" name="Google Shape;497;p29"/>
          <p:cNvSpPr txBox="1"/>
          <p:nvPr/>
        </p:nvSpPr>
        <p:spPr>
          <a:xfrm>
            <a:off x="825925" y="4587800"/>
            <a:ext cx="8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Cleaning</a:t>
            </a:r>
            <a:endParaRPr>
              <a:solidFill>
                <a:schemeClr val="lt1"/>
              </a:solidFill>
              <a:latin typeface="Share Tech"/>
              <a:ea typeface="Share Tech"/>
              <a:cs typeface="Share Tech"/>
              <a:sym typeface="Share Tech"/>
            </a:endParaRPr>
          </a:p>
        </p:txBody>
      </p:sp>
      <p:sp>
        <p:nvSpPr>
          <p:cNvPr id="498" name="Google Shape;498;p29"/>
          <p:cNvSpPr/>
          <p:nvPr/>
        </p:nvSpPr>
        <p:spPr>
          <a:xfrm>
            <a:off x="6641050" y="1829650"/>
            <a:ext cx="2350500" cy="1635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0"/>
          <p:cNvSpPr txBox="1">
            <a:spLocks noGrp="1"/>
          </p:cNvSpPr>
          <p:nvPr>
            <p:ph type="ctrTitle"/>
          </p:nvPr>
        </p:nvSpPr>
        <p:spPr>
          <a:xfrm>
            <a:off x="618825" y="4116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Massive Outlier</a:t>
            </a:r>
            <a:endParaRPr/>
          </a:p>
        </p:txBody>
      </p:sp>
      <p:grpSp>
        <p:nvGrpSpPr>
          <p:cNvPr id="504" name="Google Shape;504;p30"/>
          <p:cNvGrpSpPr/>
          <p:nvPr/>
        </p:nvGrpSpPr>
        <p:grpSpPr>
          <a:xfrm>
            <a:off x="618860" y="941236"/>
            <a:ext cx="5942111" cy="2868026"/>
            <a:chOff x="618825" y="941200"/>
            <a:chExt cx="5553374" cy="2627360"/>
          </a:xfrm>
        </p:grpSpPr>
        <p:pic>
          <p:nvPicPr>
            <p:cNvPr id="505" name="Google Shape;505;p30"/>
            <p:cNvPicPr preferRelativeResize="0"/>
            <p:nvPr/>
          </p:nvPicPr>
          <p:blipFill>
            <a:blip r:embed="rId3">
              <a:alphaModFix/>
            </a:blip>
            <a:stretch>
              <a:fillRect/>
            </a:stretch>
          </p:blipFill>
          <p:spPr>
            <a:xfrm>
              <a:off x="618825" y="941200"/>
              <a:ext cx="5553374" cy="2627360"/>
            </a:xfrm>
            <a:prstGeom prst="rect">
              <a:avLst/>
            </a:prstGeom>
            <a:noFill/>
            <a:ln>
              <a:noFill/>
            </a:ln>
          </p:spPr>
        </p:pic>
        <p:sp>
          <p:nvSpPr>
            <p:cNvPr id="506" name="Google Shape;506;p30"/>
            <p:cNvSpPr/>
            <p:nvPr/>
          </p:nvSpPr>
          <p:spPr>
            <a:xfrm>
              <a:off x="5694825" y="1928550"/>
              <a:ext cx="401400" cy="372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30"/>
          <p:cNvSpPr txBox="1"/>
          <p:nvPr/>
        </p:nvSpPr>
        <p:spPr>
          <a:xfrm>
            <a:off x="825925" y="4587800"/>
            <a:ext cx="8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Cleaning</a:t>
            </a:r>
            <a:endParaRPr>
              <a:solidFill>
                <a:schemeClr val="lt1"/>
              </a:solidFill>
              <a:latin typeface="Share Tech"/>
              <a:ea typeface="Share Tech"/>
              <a:cs typeface="Share Tech"/>
              <a:sym typeface="Share Tech"/>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a:spLocks noGrp="1"/>
          </p:cNvSpPr>
          <p:nvPr>
            <p:ph type="ctrTitle"/>
          </p:nvPr>
        </p:nvSpPr>
        <p:spPr>
          <a:xfrm>
            <a:off x="618825" y="411675"/>
            <a:ext cx="626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Cleaning the dataset</a:t>
            </a:r>
            <a:endParaRPr/>
          </a:p>
        </p:txBody>
      </p:sp>
      <p:pic>
        <p:nvPicPr>
          <p:cNvPr id="513" name="Google Shape;513;p31"/>
          <p:cNvPicPr preferRelativeResize="0"/>
          <p:nvPr/>
        </p:nvPicPr>
        <p:blipFill>
          <a:blip r:embed="rId3">
            <a:alphaModFix/>
          </a:blip>
          <a:stretch>
            <a:fillRect/>
          </a:stretch>
        </p:blipFill>
        <p:spPr>
          <a:xfrm>
            <a:off x="618825" y="989475"/>
            <a:ext cx="5017000" cy="1472450"/>
          </a:xfrm>
          <a:prstGeom prst="rect">
            <a:avLst/>
          </a:prstGeom>
          <a:noFill/>
          <a:ln>
            <a:noFill/>
          </a:ln>
        </p:spPr>
      </p:pic>
      <p:pic>
        <p:nvPicPr>
          <p:cNvPr id="514" name="Google Shape;514;p31"/>
          <p:cNvPicPr preferRelativeResize="0"/>
          <p:nvPr/>
        </p:nvPicPr>
        <p:blipFill>
          <a:blip r:embed="rId4">
            <a:alphaModFix/>
          </a:blip>
          <a:stretch>
            <a:fillRect/>
          </a:stretch>
        </p:blipFill>
        <p:spPr>
          <a:xfrm>
            <a:off x="618825" y="2958323"/>
            <a:ext cx="5017001" cy="1505092"/>
          </a:xfrm>
          <a:prstGeom prst="rect">
            <a:avLst/>
          </a:prstGeom>
          <a:noFill/>
          <a:ln>
            <a:noFill/>
          </a:ln>
        </p:spPr>
      </p:pic>
      <p:sp>
        <p:nvSpPr>
          <p:cNvPr id="515" name="Google Shape;515;p31"/>
          <p:cNvSpPr/>
          <p:nvPr/>
        </p:nvSpPr>
        <p:spPr>
          <a:xfrm>
            <a:off x="2928125" y="2496825"/>
            <a:ext cx="398400" cy="426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618750" y="3337515"/>
            <a:ext cx="5016900" cy="108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618750" y="1360675"/>
            <a:ext cx="5016900" cy="108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txBox="1"/>
          <p:nvPr/>
        </p:nvSpPr>
        <p:spPr>
          <a:xfrm>
            <a:off x="6339075" y="3472375"/>
            <a:ext cx="2027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Maven Pro"/>
                <a:ea typeface="Maven Pro"/>
                <a:cs typeface="Maven Pro"/>
                <a:sym typeface="Maven Pro"/>
              </a:rPr>
              <a:t>5124 Data</a:t>
            </a:r>
            <a:endParaRPr sz="1900">
              <a:solidFill>
                <a:schemeClr val="lt1"/>
              </a:solidFill>
              <a:latin typeface="Maven Pro"/>
              <a:ea typeface="Maven Pro"/>
              <a:cs typeface="Maven Pro"/>
              <a:sym typeface="Maven Pro"/>
            </a:endParaRPr>
          </a:p>
        </p:txBody>
      </p:sp>
      <p:sp>
        <p:nvSpPr>
          <p:cNvPr id="519" name="Google Shape;519;p31"/>
          <p:cNvSpPr txBox="1"/>
          <p:nvPr/>
        </p:nvSpPr>
        <p:spPr>
          <a:xfrm>
            <a:off x="825925" y="4587800"/>
            <a:ext cx="83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Share Tech"/>
                <a:ea typeface="Share Tech"/>
                <a:cs typeface="Share Tech"/>
                <a:sym typeface="Share Tech"/>
              </a:rPr>
              <a:t>Cleaning</a:t>
            </a:r>
            <a:endParaRPr>
              <a:solidFill>
                <a:schemeClr val="lt1"/>
              </a:solidFill>
              <a:latin typeface="Share Tech"/>
              <a:ea typeface="Share Tech"/>
              <a:cs typeface="Share Tech"/>
              <a:sym typeface="Share Tech"/>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1678</Words>
  <Application>Microsoft Office PowerPoint</Application>
  <PresentationFormat>On-screen Show (16:9)</PresentationFormat>
  <Paragraphs>222</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Advent Pro SemiBold</vt:lpstr>
      <vt:lpstr>Arial</vt:lpstr>
      <vt:lpstr>Share Tech</vt:lpstr>
      <vt:lpstr>Nunito Light</vt:lpstr>
      <vt:lpstr>Fira Sans Condensed Medium</vt:lpstr>
      <vt:lpstr>Maven Pro</vt:lpstr>
      <vt:lpstr>Livvic Light</vt:lpstr>
      <vt:lpstr>Fira Sans Extra Condensed Medium</vt:lpstr>
      <vt:lpstr>Data Science Consulting by Slidesgo</vt:lpstr>
      <vt:lpstr>SC1015 Mini Project: Video Game Sales Prediction</vt:lpstr>
      <vt:lpstr>Our Motivation</vt:lpstr>
      <vt:lpstr>Problem Definition</vt:lpstr>
      <vt:lpstr>Dataset</vt:lpstr>
      <vt:lpstr>PowerPoint Presentation</vt:lpstr>
      <vt:lpstr>Cleaning the dataset</vt:lpstr>
      <vt:lpstr>NaN values</vt:lpstr>
      <vt:lpstr>Massive Outlier</vt:lpstr>
      <vt:lpstr>Cleaning the dataset</vt:lpstr>
      <vt:lpstr>Publisher</vt:lpstr>
      <vt:lpstr>Genre</vt:lpstr>
      <vt:lpstr>Platform Analysis</vt:lpstr>
      <vt:lpstr>Game Year of Release</vt:lpstr>
      <vt:lpstr>Global Sales against Critic Scores</vt:lpstr>
      <vt:lpstr>Global Sales against User Score</vt:lpstr>
      <vt:lpstr>Global Sales against Publishers</vt:lpstr>
      <vt:lpstr>Global Sales against Platforms</vt:lpstr>
      <vt:lpstr>Global Sales against Genre</vt:lpstr>
      <vt:lpstr>Global Sales against Year of Release</vt:lpstr>
      <vt:lpstr>Global Sales against Ratings</vt:lpstr>
      <vt:lpstr>Machine Learning</vt:lpstr>
      <vt:lpstr>Changing categorical variables to one-hot values </vt:lpstr>
      <vt:lpstr>Linear Regression Analysis</vt:lpstr>
      <vt:lpstr>Linear Regression Analysis</vt:lpstr>
      <vt:lpstr>Linear Regression Analysis</vt:lpstr>
      <vt:lpstr>Outlier Removal</vt:lpstr>
      <vt:lpstr>Linear Regression Analysis</vt:lpstr>
      <vt:lpstr>Linear Regression Analysis</vt:lpstr>
      <vt:lpstr>Random Forest</vt:lpstr>
      <vt:lpstr>Random Forest</vt:lpstr>
      <vt:lpstr>Improving the model</vt:lpstr>
      <vt:lpstr>Lasso Regression</vt:lpstr>
      <vt:lpstr>After using Lasso Regression</vt:lpstr>
      <vt:lpstr>Objective = RSS + α * (sum of square of coefficients)  Adds a penalty proportional to the square of the magnitude of coefficients </vt:lpstr>
      <vt:lpstr>After using Ridge Regression</vt:lpstr>
      <vt:lpstr>What variables affect Global Sales?</vt:lpstr>
      <vt:lpstr>PowerPoint Presentation</vt:lpstr>
      <vt:lpstr>What we learnt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Mini Project: Video Game Sales Prediction</dc:title>
  <cp:lastModifiedBy>#LEE YEN FOONG ERNEST#</cp:lastModifiedBy>
  <cp:revision>2</cp:revision>
  <dcterms:modified xsi:type="dcterms:W3CDTF">2022-04-22T14:27:23Z</dcterms:modified>
</cp:coreProperties>
</file>